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1"/>
  </p:notesMasterIdLst>
  <p:sldIdLst>
    <p:sldId id="257" r:id="rId2"/>
    <p:sldId id="258" r:id="rId3"/>
    <p:sldId id="280" r:id="rId4"/>
    <p:sldId id="279" r:id="rId5"/>
    <p:sldId id="281" r:id="rId6"/>
    <p:sldId id="262" r:id="rId7"/>
    <p:sldId id="263" r:id="rId8"/>
    <p:sldId id="283" r:id="rId9"/>
    <p:sldId id="264" r:id="rId10"/>
    <p:sldId id="265" r:id="rId11"/>
    <p:sldId id="284" r:id="rId12"/>
    <p:sldId id="285" r:id="rId13"/>
    <p:sldId id="291" r:id="rId14"/>
    <p:sldId id="287" r:id="rId15"/>
    <p:sldId id="292" r:id="rId16"/>
    <p:sldId id="288" r:id="rId17"/>
    <p:sldId id="289" r:id="rId18"/>
    <p:sldId id="266" r:id="rId19"/>
    <p:sldId id="293" r:id="rId20"/>
    <p:sldId id="290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8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8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2E319-5450-44DC-A551-D0EE78C53854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A2F91-4B38-4FCA-9F9F-C788BE29956E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A5987C-9DE1-4EC7-A381-5C8800E7ACBE}" type="slidenum">
              <a:rPr lang="pt-BR"/>
              <a:pPr/>
              <a:t>1</a:t>
            </a:fld>
            <a:endParaRPr lang="pt-BR" dirty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2522F3-BA5F-4C73-A095-716D309D05D2}" type="datetimeFigureOut">
              <a:rPr lang="pt-BR" smtClean="0"/>
              <a:pPr/>
              <a:t>12/08/2018</a:t>
            </a:fld>
            <a:endParaRPr lang="pt-BR" dirty="0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24CB76-F679-4AA9-92B9-708DB867B11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42919"/>
            <a:ext cx="7772400" cy="2428891"/>
          </a:xfrm>
        </p:spPr>
        <p:txBody>
          <a:bodyPr>
            <a:normAutofit/>
          </a:bodyPr>
          <a:lstStyle/>
          <a:p>
            <a:pPr algn="ctr"/>
            <a:r>
              <a:rPr lang="pt-BR" u="sng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PROVIMENTO CNJ</a:t>
            </a:r>
            <a:br>
              <a:rPr lang="pt-BR" u="sng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</a:br>
            <a:r>
              <a:rPr lang="pt-BR" u="sng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63/2017 </a:t>
            </a:r>
            <a:br>
              <a:rPr lang="pt-BR" u="sng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</a:br>
            <a:endParaRPr lang="pt-BR" b="1" u="sng" dirty="0">
              <a:solidFill>
                <a:schemeClr val="tx2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933825"/>
            <a:ext cx="7704138" cy="17049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pt-BR" sz="2400" dirty="0" smtClean="0"/>
              <a:t>       </a:t>
            </a:r>
            <a:endParaRPr lang="pt-BR" sz="2400" dirty="0"/>
          </a:p>
          <a:p>
            <a:pPr algn="ctr">
              <a:lnSpc>
                <a:spcPct val="80000"/>
              </a:lnSpc>
            </a:pPr>
            <a:r>
              <a:rPr lang="pt-BR" b="1" dirty="0" smtClean="0"/>
              <a:t>                                                        </a:t>
            </a:r>
          </a:p>
          <a:p>
            <a:pPr algn="ctr">
              <a:lnSpc>
                <a:spcPct val="80000"/>
              </a:lnSpc>
            </a:pPr>
            <a:endParaRPr lang="pt-BR" b="1" dirty="0" smtClean="0"/>
          </a:p>
          <a:p>
            <a:pPr algn="ctr">
              <a:lnSpc>
                <a:spcPct val="80000"/>
              </a:lnSpc>
            </a:pPr>
            <a:r>
              <a:rPr lang="pt-BR" b="1" dirty="0" smtClean="0"/>
              <a:t>                                                      </a:t>
            </a:r>
            <a:endParaRPr lang="pt-BR" b="1" dirty="0" smtClean="0"/>
          </a:p>
          <a:p>
            <a:pPr algn="ctr">
              <a:lnSpc>
                <a:spcPct val="80000"/>
              </a:lnSpc>
            </a:pPr>
            <a:endParaRPr lang="pt-BR" b="1" dirty="0" smtClean="0"/>
          </a:p>
          <a:p>
            <a:pPr algn="ctr">
              <a:lnSpc>
                <a:spcPct val="80000"/>
              </a:lnSpc>
            </a:pPr>
            <a:endParaRPr lang="pt-BR" b="1" dirty="0" smtClean="0"/>
          </a:p>
          <a:p>
            <a:pPr algn="ctr">
              <a:lnSpc>
                <a:spcPct val="80000"/>
              </a:lnSpc>
            </a:pPr>
            <a:endParaRPr lang="pt-BR" b="1" dirty="0" smtClean="0"/>
          </a:p>
          <a:p>
            <a:pPr algn="ctr">
              <a:lnSpc>
                <a:spcPct val="80000"/>
              </a:lnSpc>
            </a:pPr>
            <a:r>
              <a:rPr lang="pt-BR" b="1" dirty="0" smtClean="0"/>
              <a:t>                                                        PALMAS </a:t>
            </a:r>
            <a:r>
              <a:rPr lang="pt-BR" b="1" dirty="0" smtClean="0"/>
              <a:t>– 2018</a:t>
            </a:r>
          </a:p>
          <a:p>
            <a:pPr algn="ctr">
              <a:lnSpc>
                <a:spcPct val="80000"/>
              </a:lnSpc>
            </a:pPr>
            <a:r>
              <a:rPr lang="pt-BR" b="1" dirty="0" smtClean="0"/>
              <a:t>                                                    </a:t>
            </a:r>
          </a:p>
          <a:p>
            <a:pPr algn="ctr">
              <a:lnSpc>
                <a:spcPct val="80000"/>
              </a:lnSpc>
            </a:pPr>
            <a:r>
              <a:rPr lang="pt-BR" b="1" dirty="0" smtClean="0"/>
              <a:t>                                                         TOCANTINS</a:t>
            </a:r>
          </a:p>
        </p:txBody>
      </p:sp>
      <p:pic>
        <p:nvPicPr>
          <p:cNvPr id="4" name="Imagem 3" descr="palmas-centro-capit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4500570"/>
            <a:ext cx="3571900" cy="1756185"/>
          </a:xfrm>
          <a:prstGeom prst="rect">
            <a:avLst/>
          </a:prstGeom>
        </p:spPr>
      </p:pic>
      <p:pic>
        <p:nvPicPr>
          <p:cNvPr id="30722" name="Picture 2" descr="http://www.arpenbrasil.org.br/img/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928934"/>
            <a:ext cx="8572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80400" cy="665148"/>
          </a:xfrm>
        </p:spPr>
        <p:txBody>
          <a:bodyPr/>
          <a:lstStyle/>
          <a:p>
            <a:r>
              <a:rPr lang="pt-BR" u="sng" dirty="0" smtClean="0">
                <a:latin typeface="Tahoma" pitchFamily="34" charset="0"/>
              </a:rPr>
              <a:t>PADRONIZAÇÃO DAS CERTIDÕES</a:t>
            </a:r>
            <a:endParaRPr lang="pt-BR" b="1" u="sng" dirty="0">
              <a:latin typeface="Tahom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1612"/>
            <a:ext cx="8229600" cy="455931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90000"/>
              </a:lnSpc>
              <a:buNone/>
            </a:pPr>
            <a:r>
              <a:rPr lang="pt-BR" b="1" dirty="0" smtClean="0"/>
              <a:t>Arts. 1º até 9º do Prov. 63/2017/CNJ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/>
              <a:t>Modelos únicos de </a:t>
            </a:r>
            <a:r>
              <a:rPr lang="pt-BR" b="1" dirty="0" smtClean="0"/>
              <a:t>CERTIDÕES</a:t>
            </a:r>
            <a:r>
              <a:rPr lang="pt-BR" dirty="0" smtClean="0"/>
              <a:t>, de uso obrigatório em todo o país, a partir de </a:t>
            </a:r>
            <a:r>
              <a:rPr lang="pt-BR" b="1" dirty="0" smtClean="0"/>
              <a:t>1º/01/2018 </a:t>
            </a:r>
            <a:r>
              <a:rPr lang="pt-BR" dirty="0" smtClean="0"/>
              <a:t>(Art. 9º, “caput” Prov. 63/2017/CNJ):</a:t>
            </a:r>
          </a:p>
          <a:p>
            <a:pPr algn="just">
              <a:lnSpc>
                <a:spcPct val="90000"/>
              </a:lnSpc>
            </a:pPr>
            <a:r>
              <a:rPr lang="pt-BR" dirty="0" smtClean="0"/>
              <a:t>Nascimento;</a:t>
            </a:r>
          </a:p>
          <a:p>
            <a:pPr algn="just">
              <a:lnSpc>
                <a:spcPct val="90000"/>
              </a:lnSpc>
            </a:pPr>
            <a:r>
              <a:rPr lang="pt-BR" dirty="0" smtClean="0"/>
              <a:t>Casamento ;</a:t>
            </a:r>
          </a:p>
          <a:p>
            <a:pPr algn="just">
              <a:lnSpc>
                <a:spcPct val="90000"/>
              </a:lnSpc>
            </a:pPr>
            <a:r>
              <a:rPr lang="pt-BR" dirty="0" smtClean="0"/>
              <a:t>Óbito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/>
              <a:t>Não devem ter </a:t>
            </a:r>
            <a:r>
              <a:rPr lang="pt-BR" dirty="0" smtClean="0">
                <a:solidFill>
                  <a:srgbClr val="0070C0"/>
                </a:solidFill>
              </a:rPr>
              <a:t>quadros</a:t>
            </a:r>
            <a:r>
              <a:rPr lang="pt-BR" dirty="0" smtClean="0"/>
              <a:t> preestabelecidos para preenchimento dos nomes dos genitores e progenitores, bem como para anotações de cadastro que não estejam averbadas ou anotadas nos respectivos registros (Art. 9º, “caput” Prov. 63/2017/CNJ)</a:t>
            </a:r>
          </a:p>
          <a:p>
            <a:pPr algn="just">
              <a:lnSpc>
                <a:spcPct val="90000"/>
              </a:lnSpc>
              <a:buNone/>
            </a:pPr>
            <a:r>
              <a:rPr lang="pt-BR" dirty="0" smtClean="0"/>
              <a:t>Certidões expedidas </a:t>
            </a:r>
            <a:r>
              <a:rPr lang="pt-BR" dirty="0" smtClean="0">
                <a:solidFill>
                  <a:srgbClr val="0070C0"/>
                </a:solidFill>
              </a:rPr>
              <a:t>até 1º/01/2018 </a:t>
            </a:r>
            <a:r>
              <a:rPr lang="pt-BR" dirty="0" smtClean="0"/>
              <a:t>em modelo diverso não precisam ser substituídas e são válidas por tempo indeterminado (Art. 9º, parágrafo único, Prov. 63/2017/CNJ)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357166"/>
            <a:ext cx="8183880" cy="8572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PADRONIZAÇÃO DAS CERTIDÕES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357298"/>
            <a:ext cx="8183880" cy="48577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Todas as certidões expedidas em RCPN deve consignar um </a:t>
            </a:r>
            <a:r>
              <a:rPr lang="pt-BR" dirty="0" smtClean="0">
                <a:solidFill>
                  <a:srgbClr val="0070C0"/>
                </a:solidFill>
              </a:rPr>
              <a:t>NÚMERO DE MATRÍCULA </a:t>
            </a:r>
            <a:r>
              <a:rPr lang="pt-BR" dirty="0" smtClean="0"/>
              <a:t>composto por: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b="1" dirty="0" smtClean="0"/>
              <a:t>Código Nacional da Serventia</a:t>
            </a:r>
            <a:r>
              <a:rPr lang="pt-BR" dirty="0" smtClean="0"/>
              <a:t> identificação única do cartório;</a:t>
            </a:r>
          </a:p>
          <a:p>
            <a:pPr algn="just"/>
            <a:endParaRPr lang="pt-BR" dirty="0" smtClean="0"/>
          </a:p>
          <a:p>
            <a:pPr algn="just"/>
            <a:r>
              <a:rPr lang="pt-BR" b="1" dirty="0" smtClean="0"/>
              <a:t>Código do Acervo</a:t>
            </a:r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01- acervo próprio – </a:t>
            </a:r>
          </a:p>
          <a:p>
            <a:pPr algn="just"/>
            <a:r>
              <a:rPr lang="pt-BR" dirty="0" smtClean="0"/>
              <a:t>Outros - acervos incorporados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8572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PADRONIZAÇÃO DAS CERTIDÕES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00174"/>
            <a:ext cx="8183880" cy="4643470"/>
          </a:xfrm>
        </p:spPr>
        <p:txBody>
          <a:bodyPr>
            <a:normAutofit fontScale="77500" lnSpcReduction="20000"/>
          </a:bodyPr>
          <a:lstStyle/>
          <a:p>
            <a:r>
              <a:rPr lang="pt-BR" b="1" dirty="0" smtClean="0"/>
              <a:t>Código do Tipo de Serviço Prestado</a:t>
            </a:r>
            <a:r>
              <a:rPr lang="pt-BR" dirty="0" smtClean="0"/>
              <a:t> que no caso de RCPN é o </a:t>
            </a:r>
            <a:r>
              <a:rPr lang="pt-BR" b="1" dirty="0" smtClean="0"/>
              <a:t>55</a:t>
            </a:r>
            <a:r>
              <a:rPr lang="pt-BR" dirty="0" smtClean="0"/>
              <a:t>;</a:t>
            </a:r>
          </a:p>
          <a:p>
            <a:endParaRPr lang="pt-BR" dirty="0" smtClean="0">
              <a:solidFill>
                <a:srgbClr val="0000FF"/>
              </a:solidFill>
            </a:endParaRPr>
          </a:p>
          <a:p>
            <a:r>
              <a:rPr lang="pt-BR" b="1" dirty="0" smtClean="0"/>
              <a:t>Ano do Registro</a:t>
            </a:r>
          </a:p>
          <a:p>
            <a:endParaRPr lang="pt-BR" dirty="0" smtClean="0"/>
          </a:p>
          <a:p>
            <a:pPr fontAlgn="base"/>
            <a:r>
              <a:rPr lang="pt-BR" b="1" dirty="0" smtClean="0"/>
              <a:t>Tipo do Livro de Registro</a:t>
            </a:r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1 Livro A (nascimento)</a:t>
            </a:r>
            <a:endParaRPr lang="pt-BR" dirty="0" smtClean="0"/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2 Livro B (casamento)</a:t>
            </a:r>
            <a:endParaRPr lang="pt-BR" dirty="0" smtClean="0"/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3 Livro B Auxiliar</a:t>
            </a:r>
            <a:r>
              <a:rPr lang="pt-BR" sz="2700" dirty="0" smtClean="0"/>
              <a:t> </a:t>
            </a:r>
            <a:r>
              <a:rPr lang="pt-BR" dirty="0" smtClean="0"/>
              <a:t>(casamento religioso com efeito             civil)</a:t>
            </a:r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4 Livro C (óbito)</a:t>
            </a:r>
            <a:endParaRPr lang="pt-BR" dirty="0" smtClean="0"/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5 Livro C Auxiliar (natimorto)</a:t>
            </a:r>
            <a:endParaRPr lang="pt-BR" dirty="0" smtClean="0"/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6 Livro D (registro de proclamas)</a:t>
            </a:r>
            <a:endParaRPr lang="pt-BR" dirty="0" smtClean="0"/>
          </a:p>
          <a:p>
            <a:pPr fontAlgn="base"/>
            <a:r>
              <a:rPr lang="pt-BR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7 Livro E (demais atos relativos ao registro civil)                                              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8572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PADRONIZAÇÃO DAS CERTIDÕES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1500174"/>
            <a:ext cx="8183880" cy="4643470"/>
          </a:xfrm>
        </p:spPr>
        <p:txBody>
          <a:bodyPr>
            <a:normAutofit/>
          </a:bodyPr>
          <a:lstStyle/>
          <a:p>
            <a:endParaRPr lang="pt-BR" b="1" dirty="0" smtClean="0"/>
          </a:p>
          <a:p>
            <a:r>
              <a:rPr lang="pt-BR" b="1" dirty="0" smtClean="0"/>
              <a:t>Número do Livro</a:t>
            </a:r>
            <a:r>
              <a:rPr lang="pt-BR" dirty="0" smtClean="0"/>
              <a:t> </a:t>
            </a:r>
            <a:r>
              <a:rPr lang="pt-BR" b="1" dirty="0" smtClean="0"/>
              <a:t/>
            </a:r>
            <a:br>
              <a:rPr lang="pt-BR" b="1" dirty="0" smtClean="0"/>
            </a:br>
            <a:endParaRPr lang="pt-BR" b="1" dirty="0" smtClean="0"/>
          </a:p>
          <a:p>
            <a:r>
              <a:rPr lang="pt-BR" b="1" dirty="0" smtClean="0"/>
              <a:t>Número da Folha</a:t>
            </a:r>
            <a:r>
              <a:rPr lang="pt-BR" dirty="0" smtClean="0"/>
              <a:t> </a:t>
            </a:r>
            <a:br>
              <a:rPr lang="pt-BR" dirty="0" smtClean="0"/>
            </a:br>
            <a:endParaRPr lang="pt-BR" dirty="0" smtClean="0"/>
          </a:p>
          <a:p>
            <a:r>
              <a:rPr lang="pt-BR" b="1" dirty="0" smtClean="0"/>
              <a:t>Número do Termo</a:t>
            </a:r>
            <a:endParaRPr lang="pt-BR" dirty="0" smtClean="0">
              <a:solidFill>
                <a:srgbClr val="0000FF"/>
              </a:solidFill>
            </a:endParaRPr>
          </a:p>
          <a:p>
            <a:endParaRPr lang="pt-BR" dirty="0" smtClean="0"/>
          </a:p>
          <a:p>
            <a:r>
              <a:rPr lang="pt-BR" b="1" dirty="0" smtClean="0"/>
              <a:t>Dígito verificador</a:t>
            </a:r>
            <a:endParaRPr lang="pt-BR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857256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CERTIDÕES PADRONIZADAS</a:t>
            </a:r>
            <a:endParaRPr lang="pt-BR" sz="4000" b="1" u="sng" dirty="0">
              <a:latin typeface="Tahoma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dirty="0" smtClean="0"/>
              <a:t>Certidões de </a:t>
            </a:r>
            <a:r>
              <a:rPr lang="pt-BR" dirty="0" smtClean="0">
                <a:solidFill>
                  <a:srgbClr val="0070C0"/>
                </a:solidFill>
              </a:rPr>
              <a:t>inteiro teor,</a:t>
            </a:r>
            <a:r>
              <a:rPr lang="pt-BR" dirty="0" smtClean="0"/>
              <a:t> de </a:t>
            </a:r>
            <a:r>
              <a:rPr lang="pt-BR" dirty="0" smtClean="0">
                <a:solidFill>
                  <a:srgbClr val="0070C0"/>
                </a:solidFill>
              </a:rPr>
              <a:t>natimorto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0070C0"/>
                </a:solidFill>
              </a:rPr>
              <a:t>e</a:t>
            </a:r>
            <a:r>
              <a:rPr lang="pt-BR" dirty="0" smtClean="0"/>
              <a:t> do </a:t>
            </a:r>
            <a:r>
              <a:rPr lang="pt-BR" dirty="0" smtClean="0">
                <a:solidFill>
                  <a:srgbClr val="0070C0"/>
                </a:solidFill>
              </a:rPr>
              <a:t>livro E</a:t>
            </a:r>
            <a:r>
              <a:rPr lang="pt-BR" dirty="0" smtClean="0"/>
              <a:t>, </a:t>
            </a:r>
            <a:r>
              <a:rPr lang="pt-BR" b="1" u="sng" dirty="0" smtClean="0">
                <a:solidFill>
                  <a:srgbClr val="0070C0"/>
                </a:solidFill>
              </a:rPr>
              <a:t>a partir de</a:t>
            </a:r>
            <a:r>
              <a:rPr lang="pt-BR" b="1" dirty="0" smtClean="0">
                <a:solidFill>
                  <a:srgbClr val="0070C0"/>
                </a:solidFill>
              </a:rPr>
              <a:t> </a:t>
            </a:r>
            <a:r>
              <a:rPr lang="pt-BR" dirty="0" smtClean="0">
                <a:solidFill>
                  <a:srgbClr val="0070C0"/>
                </a:solidFill>
              </a:rPr>
              <a:t>1º/01/2018</a:t>
            </a:r>
            <a:r>
              <a:rPr lang="pt-BR" dirty="0" smtClean="0"/>
              <a:t> deverão ser emitidas de acordo com o modelo do Anexo V (art. 2º, §2º do Prov. 63/2017/CNJ);</a:t>
            </a:r>
          </a:p>
          <a:p>
            <a:pPr algn="just">
              <a:lnSpc>
                <a:spcPct val="80000"/>
              </a:lnSpc>
              <a:buNone/>
            </a:pPr>
            <a:endParaRPr lang="pt-BR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dirty="0" smtClean="0"/>
              <a:t>Certidões expedidas em </a:t>
            </a:r>
            <a:r>
              <a:rPr lang="pt-BR" dirty="0" smtClean="0">
                <a:solidFill>
                  <a:srgbClr val="0070C0"/>
                </a:solidFill>
              </a:rPr>
              <a:t>modelo diverso </a:t>
            </a:r>
            <a:r>
              <a:rPr lang="pt-BR" b="1" u="sng" dirty="0" smtClean="0">
                <a:solidFill>
                  <a:srgbClr val="0070C0"/>
                </a:solidFill>
              </a:rPr>
              <a:t>até</a:t>
            </a:r>
            <a:r>
              <a:rPr lang="pt-BR" dirty="0" smtClean="0"/>
              <a:t> a data de implementação (</a:t>
            </a:r>
            <a:r>
              <a:rPr lang="pt-BR" dirty="0" smtClean="0">
                <a:solidFill>
                  <a:srgbClr val="0070C0"/>
                </a:solidFill>
              </a:rPr>
              <a:t>1º/01/2018</a:t>
            </a:r>
            <a:r>
              <a:rPr lang="pt-BR" dirty="0" smtClean="0"/>
              <a:t>) não precisarão ser substituídas e permanecerão válidas por prazo indeterminado (art. 9º e parágrafo único do Prov. 63/2017/CNJ)</a:t>
            </a:r>
          </a:p>
          <a:p>
            <a:pPr algn="r">
              <a:lnSpc>
                <a:spcPct val="80000"/>
              </a:lnSpc>
              <a:buNone/>
            </a:pPr>
            <a:endParaRPr lang="pt-BR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28604"/>
            <a:ext cx="8183880" cy="785818"/>
          </a:xfrm>
        </p:spPr>
        <p:txBody>
          <a:bodyPr>
            <a:normAutofit/>
          </a:bodyPr>
          <a:lstStyle/>
          <a:p>
            <a:r>
              <a:rPr lang="pt-BR" sz="4000" b="1" u="sng" dirty="0" smtClean="0">
                <a:latin typeface="Tahoma" pitchFamily="34" charset="0"/>
              </a:rPr>
              <a:t>CERTIDÕES PADRONIZADAS</a:t>
            </a:r>
            <a:endParaRPr lang="pt-BR" sz="4000" b="1" u="sng" dirty="0">
              <a:latin typeface="Tahoma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75"/>
            <a:ext cx="8229600" cy="471490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dirty="0" smtClean="0"/>
              <a:t>Certidões de nascimento, casamento e óbito</a:t>
            </a:r>
          </a:p>
          <a:p>
            <a:pPr algn="just">
              <a:lnSpc>
                <a:spcPct val="80000"/>
              </a:lnSpc>
              <a:buNone/>
            </a:pPr>
            <a:endParaRPr lang="pt-BR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dirty="0" smtClean="0"/>
              <a:t>Anexos I, II e III; e consignarão MATRÍCULA (código nacional da serventia, código do acervo, o tipo de serviço prestado, o tipo de livro, o nº do livro, o nº da folha, o nº do termo, o dígito verificador) observados os códigos previstos no Anexo IV. (Arts. 1º e 2º “caput”).</a:t>
            </a:r>
          </a:p>
          <a:p>
            <a:pPr algn="just">
              <a:lnSpc>
                <a:spcPct val="80000"/>
              </a:lnSpc>
              <a:buNone/>
            </a:pPr>
            <a:endParaRPr lang="pt-BR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28604"/>
            <a:ext cx="8183880" cy="857256"/>
          </a:xfrm>
        </p:spPr>
        <p:txBody>
          <a:bodyPr>
            <a:normAutofit/>
          </a:bodyPr>
          <a:lstStyle/>
          <a:p>
            <a:r>
              <a:rPr lang="pt-BR" sz="4000" b="1" u="sng" dirty="0" smtClean="0">
                <a:latin typeface="Tahoma" pitchFamily="34" charset="0"/>
              </a:rPr>
              <a:t>CERTIDÕES PADRONIZADAS</a:t>
            </a:r>
            <a:endParaRPr lang="pt-BR" sz="4000" b="1" u="sng" dirty="0">
              <a:latin typeface="Tahoma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75"/>
            <a:ext cx="8229600" cy="471490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Certidão de </a:t>
            </a:r>
            <a:r>
              <a:rPr lang="pt-BR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INTEIRO TEOR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requerida pelo </a:t>
            </a:r>
            <a:r>
              <a:rPr lang="pt-BR" sz="29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ADOTADO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 deverá dispor sobre todo o conteúdo registral, mas NÃO ORIGEM BIOLÓGICA, </a:t>
            </a:r>
            <a:r>
              <a:rPr lang="pt-BR" sz="2900" u="sng" dirty="0" smtClean="0">
                <a:latin typeface="Arial" pitchFamily="34" charset="0"/>
                <a:cs typeface="Arial" pitchFamily="34" charset="0"/>
              </a:rPr>
              <a:t>SALVO ORDEM JUDICIAL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. (Art. 2º, §1º Prov. 63/2017/CNJ c/c Art. 48 do ECA)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29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Certidão de </a:t>
            </a: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INTEIRO TEOR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, de NATIMORTO e do LIVRO “E” – </a:t>
            </a: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ANEXO V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(Art. 2º, §2º Prov. 63/2017/CNJ), a partir de 01/01/2018;</a:t>
            </a:r>
            <a:r>
              <a:rPr lang="pt-BR" sz="29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80000"/>
              </a:lnSpc>
            </a:pPr>
            <a:endParaRPr lang="pt-BR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500042"/>
            <a:ext cx="8229600" cy="785818"/>
          </a:xfrm>
        </p:spPr>
        <p:txBody>
          <a:bodyPr>
            <a:normAutofit/>
          </a:bodyPr>
          <a:lstStyle/>
          <a:p>
            <a:r>
              <a:rPr lang="pt-BR" sz="4000" b="1" u="sng" dirty="0" smtClean="0">
                <a:latin typeface="Tahoma" pitchFamily="34" charset="0"/>
              </a:rPr>
              <a:t>CERTIDÕES PADRONIZADAS</a:t>
            </a:r>
            <a:endParaRPr lang="pt-BR" sz="4000" b="1" u="sng" dirty="0">
              <a:latin typeface="Tahom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357299"/>
            <a:ext cx="8678893" cy="524035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sz="1800" b="1" dirty="0" smtClean="0"/>
              <a:t>QUANTO À NATURALIDADE</a:t>
            </a:r>
            <a:r>
              <a:rPr lang="pt-BR" sz="1800" dirty="0" smtClean="0"/>
              <a:t>:</a:t>
            </a:r>
          </a:p>
          <a:p>
            <a:pPr algn="just">
              <a:lnSpc>
                <a:spcPct val="80000"/>
              </a:lnSpc>
              <a:buNone/>
            </a:pPr>
            <a:endParaRPr lang="pt-BR" sz="18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1800" b="1" dirty="0" smtClean="0"/>
              <a:t>INCLUIRÁ </a:t>
            </a:r>
            <a:r>
              <a:rPr lang="pt-BR" sz="1800" dirty="0" smtClean="0"/>
              <a:t>o oficial do RCPN: </a:t>
            </a:r>
            <a:r>
              <a:rPr lang="pt-BR" sz="1800" b="1" u="sng" dirty="0" smtClean="0"/>
              <a:t>Assento</a:t>
            </a:r>
            <a:r>
              <a:rPr lang="pt-BR" sz="1800" u="sng" dirty="0" smtClean="0"/>
              <a:t> de </a:t>
            </a:r>
            <a:r>
              <a:rPr lang="pt-BR" sz="1800" u="sng" dirty="0" smtClean="0">
                <a:solidFill>
                  <a:srgbClr val="0070C0"/>
                </a:solidFill>
              </a:rPr>
              <a:t>Nascimento</a:t>
            </a:r>
            <a:r>
              <a:rPr lang="pt-BR" sz="1800" dirty="0" smtClean="0"/>
              <a:t> a NATURALIDADE do recém-nascido ou do </a:t>
            </a:r>
            <a:r>
              <a:rPr lang="pt-BR" sz="1800" dirty="0" smtClean="0">
                <a:solidFill>
                  <a:srgbClr val="0070C0"/>
                </a:solidFill>
              </a:rPr>
              <a:t>adotado</a:t>
            </a:r>
            <a:r>
              <a:rPr lang="pt-BR" sz="1800" dirty="0" smtClean="0"/>
              <a:t> (adoção iniciada </a:t>
            </a:r>
            <a:r>
              <a:rPr lang="pt-BR" sz="1800" dirty="0" smtClean="0">
                <a:solidFill>
                  <a:srgbClr val="0070C0"/>
                </a:solidFill>
              </a:rPr>
              <a:t>antes</a:t>
            </a:r>
            <a:r>
              <a:rPr lang="pt-BR" sz="1800" dirty="0" smtClean="0"/>
              <a:t> do registro de nascimento) – (Art. 3º, “caput”,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18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1800" b="1" dirty="0" smtClean="0"/>
              <a:t>OBRIGATORIEDADE </a:t>
            </a:r>
            <a:r>
              <a:rPr lang="pt-BR" sz="1800" dirty="0" smtClean="0"/>
              <a:t>de constar a NATURALIDADE no </a:t>
            </a:r>
            <a:r>
              <a:rPr lang="pt-BR" sz="1800" b="1" u="sng" dirty="0" smtClean="0"/>
              <a:t>Assento</a:t>
            </a:r>
            <a:r>
              <a:rPr lang="pt-BR" sz="1800" u="sng" dirty="0" smtClean="0"/>
              <a:t> de </a:t>
            </a:r>
            <a:r>
              <a:rPr lang="pt-BR" sz="1800" u="sng" dirty="0" smtClean="0">
                <a:solidFill>
                  <a:srgbClr val="0070C0"/>
                </a:solidFill>
              </a:rPr>
              <a:t>Nascimento</a:t>
            </a:r>
            <a:r>
              <a:rPr lang="pt-BR" sz="1800" dirty="0" smtClean="0"/>
              <a:t> do registrando, porém, o </a:t>
            </a:r>
            <a:r>
              <a:rPr lang="pt-BR" sz="1800" u="sng" dirty="0" smtClean="0"/>
              <a:t>declarante</a:t>
            </a:r>
            <a:r>
              <a:rPr lang="pt-BR" sz="1800" dirty="0" smtClean="0"/>
              <a:t> tem a </a:t>
            </a:r>
            <a:r>
              <a:rPr lang="pt-BR" sz="1800" u="sng" dirty="0" smtClean="0"/>
              <a:t>FACULDADE</a:t>
            </a:r>
            <a:r>
              <a:rPr lang="pt-BR" sz="1800" dirty="0" smtClean="0"/>
              <a:t> de escolher como sendo o registrando </a:t>
            </a:r>
            <a:r>
              <a:rPr lang="pt-BR" sz="1800" b="1" dirty="0" smtClean="0"/>
              <a:t>NATURAL</a:t>
            </a:r>
            <a:r>
              <a:rPr lang="pt-BR" sz="1800" dirty="0" smtClean="0"/>
              <a:t> do local do nascimento ou no de residência da </a:t>
            </a:r>
            <a:r>
              <a:rPr lang="pt-BR" sz="1800" dirty="0" smtClean="0">
                <a:solidFill>
                  <a:srgbClr val="0070C0"/>
                </a:solidFill>
              </a:rPr>
              <a:t>mãe</a:t>
            </a:r>
            <a:r>
              <a:rPr lang="pt-BR" sz="1800" dirty="0" smtClean="0"/>
              <a:t> - (Art. 3º, §1º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18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1800" b="1" dirty="0" smtClean="0"/>
              <a:t>DEVERÃO </a:t>
            </a:r>
            <a:r>
              <a:rPr lang="pt-BR" sz="1800" dirty="0" smtClean="0"/>
              <a:t>as </a:t>
            </a:r>
            <a:r>
              <a:rPr lang="pt-BR" sz="1800" u="sng" dirty="0" smtClean="0">
                <a:solidFill>
                  <a:srgbClr val="C00000"/>
                </a:solidFill>
              </a:rPr>
              <a:t>Certidões</a:t>
            </a:r>
            <a:r>
              <a:rPr lang="pt-BR" sz="1800" u="sng" dirty="0" smtClean="0"/>
              <a:t> de </a:t>
            </a:r>
            <a:r>
              <a:rPr lang="pt-BR" sz="1800" u="sng" dirty="0" smtClean="0">
                <a:solidFill>
                  <a:srgbClr val="0070C0"/>
                </a:solidFill>
              </a:rPr>
              <a:t>Nascimento</a:t>
            </a:r>
            <a:r>
              <a:rPr lang="pt-BR" sz="1800" dirty="0" smtClean="0"/>
              <a:t> conter informações referentes à NATURALIDADE, domicílio e residência atual </a:t>
            </a:r>
            <a:r>
              <a:rPr lang="pt-BR" sz="1800" dirty="0" smtClean="0">
                <a:solidFill>
                  <a:srgbClr val="0070C0"/>
                </a:solidFill>
              </a:rPr>
              <a:t>dos pais </a:t>
            </a:r>
            <a:r>
              <a:rPr lang="pt-BR" sz="1800" dirty="0" smtClean="0"/>
              <a:t>do registrando- (Art. 4º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18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1800" b="1" dirty="0" smtClean="0"/>
              <a:t>SERÁ  INCLUÍDA </a:t>
            </a:r>
            <a:r>
              <a:rPr lang="pt-BR" sz="1800" dirty="0" smtClean="0"/>
              <a:t>no </a:t>
            </a:r>
            <a:r>
              <a:rPr lang="pt-BR" sz="1800" b="1" u="sng" dirty="0" smtClean="0"/>
              <a:t>Assento </a:t>
            </a:r>
            <a:r>
              <a:rPr lang="pt-BR" sz="1800" u="sng" dirty="0" smtClean="0"/>
              <a:t>de Casamento</a:t>
            </a:r>
            <a:r>
              <a:rPr lang="pt-BR" sz="1800" dirty="0" smtClean="0"/>
              <a:t> a </a:t>
            </a:r>
            <a:r>
              <a:rPr lang="pt-BR" sz="1800" b="1" dirty="0" smtClean="0"/>
              <a:t>NATURALIDADE </a:t>
            </a:r>
            <a:r>
              <a:rPr lang="pt-BR" sz="1800" dirty="0" smtClean="0"/>
              <a:t>dos cônjuges (Art. 7 Prov. 63/2017/CNJ c/c Art. 70 LRP)</a:t>
            </a:r>
            <a:endParaRPr lang="pt-BR" sz="1800" b="1" u="sng" dirty="0" smtClean="0"/>
          </a:p>
          <a:p>
            <a:pPr algn="just">
              <a:lnSpc>
                <a:spcPct val="80000"/>
              </a:lnSpc>
              <a:buNone/>
            </a:pPr>
            <a:endParaRPr lang="pt-BR" sz="1800" dirty="0" smtClean="0"/>
          </a:p>
          <a:p>
            <a:pPr algn="just">
              <a:lnSpc>
                <a:spcPct val="80000"/>
              </a:lnSpc>
              <a:buNone/>
            </a:pPr>
            <a:endParaRPr lang="pt-BR" sz="1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928694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CERTIDÕES PADRONIZADAS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357298"/>
            <a:ext cx="8183880" cy="492922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QUANTO AO </a:t>
            </a:r>
            <a:r>
              <a:rPr lang="pt-BR" sz="2400" b="1" dirty="0" smtClean="0">
                <a:solidFill>
                  <a:srgbClr val="0070C0"/>
                </a:solidFill>
              </a:rPr>
              <a:t>CPF</a:t>
            </a:r>
            <a:r>
              <a:rPr lang="pt-BR" sz="2400" b="1" dirty="0" smtClean="0"/>
              <a:t>:</a:t>
            </a:r>
          </a:p>
          <a:p>
            <a:pPr algn="just">
              <a:lnSpc>
                <a:spcPct val="80000"/>
              </a:lnSpc>
              <a:buNone/>
            </a:pPr>
            <a:endParaRPr lang="pt-BR" sz="24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OBRIGATORIEDADE </a:t>
            </a:r>
            <a:r>
              <a:rPr lang="pt-BR" sz="2400" dirty="0" smtClean="0"/>
              <a:t>do CPF no assento de </a:t>
            </a:r>
            <a:r>
              <a:rPr lang="pt-BR" sz="2400" dirty="0" smtClean="0">
                <a:solidFill>
                  <a:srgbClr val="0070C0"/>
                </a:solidFill>
              </a:rPr>
              <a:t>nascimento</a:t>
            </a:r>
            <a:r>
              <a:rPr lang="pt-BR" sz="2400" dirty="0" smtClean="0"/>
              <a:t>, todavia, caso </a:t>
            </a:r>
            <a:r>
              <a:rPr lang="pt-BR" sz="2400" u="sng" dirty="0" smtClean="0"/>
              <a:t>sistema indisponível</a:t>
            </a:r>
            <a:r>
              <a:rPr lang="pt-BR" sz="2400" dirty="0" smtClean="0"/>
              <a:t>, procede-se ao registro, e quando voltar o sistema, averba-se gratuitamente o nº do CPF.</a:t>
            </a:r>
            <a:endParaRPr lang="pt-BR" sz="24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OBRIGATORIAMENTE </a:t>
            </a:r>
            <a:r>
              <a:rPr lang="pt-BR" sz="2400" dirty="0" smtClean="0"/>
              <a:t>incluído </a:t>
            </a:r>
            <a:r>
              <a:rPr lang="pt-BR" sz="2400" b="1" dirty="0" smtClean="0"/>
              <a:t>Certidões </a:t>
            </a:r>
            <a:r>
              <a:rPr lang="pt-BR" sz="2400" dirty="0" smtClean="0"/>
              <a:t>de nascimento, casamento e óbito (Art. 6º, “caput”, Prov. 63/2017/CNJ)</a:t>
            </a:r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FACULDADE </a:t>
            </a:r>
            <a:r>
              <a:rPr lang="pt-BR" sz="2400" dirty="0" smtClean="0"/>
              <a:t>de averbação nos </a:t>
            </a:r>
            <a:r>
              <a:rPr lang="pt-BR" sz="2400" b="1" dirty="0" smtClean="0"/>
              <a:t>Assentos lavrados em data anterior à do Prov. 63/2017</a:t>
            </a:r>
            <a:r>
              <a:rPr lang="pt-BR" sz="2400" dirty="0" smtClean="0"/>
              <a:t> do CPF, DNI, RG TÍTULO DE ELEITOR e outros dados cadastrais públicos relativos à pessoa natural, mediante conferência do RCPN (Art. 6º, §2º Prov. 63/2017/CNJ)</a:t>
            </a:r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FACULDADE </a:t>
            </a:r>
            <a:r>
              <a:rPr lang="pt-BR" sz="2400" dirty="0" smtClean="0"/>
              <a:t>de prévia averbação cadastral do nº do CPF no assento de nascimento gratuitamente; a partir da vigência do Prov. 63/2017, para emissão de segunda via de certidão de nascimento.</a:t>
            </a:r>
            <a:endParaRPr lang="pt-BR" sz="2400" b="1" dirty="0" smtClean="0"/>
          </a:p>
          <a:p>
            <a:pPr algn="just">
              <a:lnSpc>
                <a:spcPct val="80000"/>
              </a:lnSpc>
              <a:buNone/>
            </a:pPr>
            <a:endParaRPr lang="pt-BR" sz="24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1071570"/>
          </a:xfrm>
        </p:spPr>
        <p:txBody>
          <a:bodyPr>
            <a:normAutofit/>
          </a:bodyPr>
          <a:lstStyle/>
          <a:p>
            <a:r>
              <a:rPr lang="en-US" sz="4000" u="sng" dirty="0" smtClean="0">
                <a:latin typeface="Tahoma" pitchFamily="34" charset="0"/>
              </a:rPr>
              <a:t>CERTIDÕES PADRONIZADAS: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500174"/>
            <a:ext cx="8183880" cy="478634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  <a:p>
            <a:pPr algn="just">
              <a:lnSpc>
                <a:spcPct val="80000"/>
              </a:lnSpc>
              <a:buNone/>
            </a:pPr>
            <a:r>
              <a:rPr lang="en-US" sz="2400" dirty="0" smtClean="0"/>
              <a:t>Dados cadastrais anotados ou averbados em assentos ou certidões não dispensam a apresentação do documento original às autoridades (Art. 6º, §4º Prov. 63/2017/CNJ)</a:t>
            </a:r>
          </a:p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  <a:p>
            <a:pPr algn="just">
              <a:lnSpc>
                <a:spcPct val="80000"/>
              </a:lnSpc>
              <a:buNone/>
            </a:pPr>
            <a:r>
              <a:rPr lang="en-US" sz="2400" dirty="0" smtClean="0"/>
              <a:t>Certidões dos Anexos I, II, III e IV não  necessitam quadros predefinidos (Art. 6º, §5º Prov. 63/2017/CNJ)</a:t>
            </a:r>
          </a:p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785794"/>
            <a:ext cx="8183880" cy="571504"/>
          </a:xfrm>
        </p:spPr>
        <p:txBody>
          <a:bodyPr>
            <a:normAutofit fontScale="90000"/>
          </a:bodyPr>
          <a:lstStyle/>
          <a:p>
            <a:r>
              <a:rPr lang="pt-BR" sz="4000" b="1" u="sng" dirty="0" smtClean="0">
                <a:latin typeface="Tahoma" pitchFamily="34" charset="0"/>
              </a:rPr>
              <a:t>CERTIDÕES PADRONIZADAS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428736"/>
            <a:ext cx="8183880" cy="4857784"/>
          </a:xfrm>
        </p:spPr>
        <p:txBody>
          <a:bodyPr>
            <a:normAutofit fontScale="92500"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à CERTIDÃO DE NASCIMENTO:</a:t>
            </a:r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</a:pPr>
            <a:r>
              <a:rPr lang="en-US" sz="2400" b="1" dirty="0" smtClean="0"/>
              <a:t> CONTINUARÃO na Certidão de Nascimento: </a:t>
            </a:r>
            <a:r>
              <a:rPr lang="en-US" sz="2400" dirty="0" smtClean="0"/>
              <a:t>a consignar o local de nascimento que corresponde ao local do parto (Art. 3º, § 2º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OBRIGATORIAMENTE na Certidão de Nascimento: </a:t>
            </a:r>
            <a:r>
              <a:rPr lang="pt-BR" sz="2400" dirty="0" smtClean="0"/>
              <a:t>será lançado o nº da DNV quando houver (Art. 5º, “caput”, Prov. 63/2017/CNJ)</a:t>
            </a:r>
          </a:p>
          <a:p>
            <a:pPr algn="just">
              <a:lnSpc>
                <a:spcPct val="80000"/>
              </a:lnSpc>
            </a:pPr>
            <a:endParaRPr lang="pt-BR" sz="2400" dirty="0" smtClean="0"/>
          </a:p>
          <a:p>
            <a:pPr algn="just">
              <a:lnSpc>
                <a:spcPct val="80000"/>
              </a:lnSpc>
              <a:buNone/>
            </a:pPr>
            <a:endParaRPr lang="pt-BR" sz="24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QUANTO AO REGISTRO DE NASCIMENTO: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Reprodução Assistida: </a:t>
            </a:r>
            <a:r>
              <a:rPr lang="pt-BR" sz="2400" dirty="0" smtClean="0"/>
              <a:t>O Oficial do RCPN </a:t>
            </a:r>
            <a:r>
              <a:rPr lang="pt-BR" sz="2400" b="1" dirty="0" smtClean="0"/>
              <a:t>NÃO</a:t>
            </a:r>
            <a:r>
              <a:rPr lang="pt-BR" sz="2400" dirty="0" smtClean="0"/>
              <a:t> poderá exigir a identificação do doador do material genético como condição para lavratura do registro de nascimento da criança gerada mediante esta técnica (Art. 8, Prov. 63/2017/CNJ)</a:t>
            </a:r>
            <a:r>
              <a:rPr lang="en-US" sz="2400" dirty="0" smtClean="0"/>
              <a:t> </a:t>
            </a:r>
            <a:endParaRPr lang="en-US" sz="2400" b="1" dirty="0" smtClean="0"/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  <a:buNone/>
            </a:pPr>
            <a:endParaRPr lang="pt-BR" sz="2400" dirty="0" smtClean="0">
              <a:solidFill>
                <a:srgbClr val="0000FF"/>
              </a:solidFill>
            </a:endParaRPr>
          </a:p>
          <a:p>
            <a:pPr algn="just">
              <a:lnSpc>
                <a:spcPct val="80000"/>
              </a:lnSpc>
            </a:pPr>
            <a:endParaRPr lang="en-US" sz="24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1428760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PATERNIDADE E MATERNIDADE SOCIOAFETIVA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857364"/>
            <a:ext cx="8183880" cy="442915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</a:pPr>
            <a:endParaRPr lang="en-US" sz="2400" b="1" dirty="0" smtClean="0">
              <a:solidFill>
                <a:schemeClr val="hlink"/>
              </a:solidFill>
            </a:endParaRPr>
          </a:p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Arts. 10 </a:t>
            </a:r>
            <a:r>
              <a:rPr lang="pt-BR" sz="2400" b="1" dirty="0" smtClean="0"/>
              <a:t>até</a:t>
            </a:r>
            <a:r>
              <a:rPr lang="en-US" sz="2400" b="1" dirty="0" smtClean="0"/>
              <a:t> 15 do Prov. 63/2017/CNJ</a:t>
            </a:r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REQUERENTE: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Maior de 18 anos, </a:t>
            </a:r>
            <a:r>
              <a:rPr lang="pt-BR" sz="2400" dirty="0" smtClean="0"/>
              <a:t>independente do estado civil (Art. 10, §2º,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IMPEDIDOS</a:t>
            </a:r>
            <a:r>
              <a:rPr lang="pt-BR" sz="2400" dirty="0" smtClean="0"/>
              <a:t> de serem requerentes: ascendentes e irmãos (Art. 10, §3º,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CONDIÇÃO </a:t>
            </a:r>
            <a:r>
              <a:rPr lang="pt-BR" sz="2400" dirty="0" smtClean="0"/>
              <a:t>para ser requerente: 16 anos mais velho (Art. 10, §4º,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IRREVOGÁVEL</a:t>
            </a:r>
            <a:r>
              <a:rPr lang="pt-BR" sz="2400" dirty="0" smtClean="0"/>
              <a:t>: exceto via judicial (vício de vontade, fraude ou simulação) – (Art. 10, “caput”, Prov. 63/2017-CNJ)</a:t>
            </a:r>
          </a:p>
          <a:p>
            <a:pPr algn="just">
              <a:lnSpc>
                <a:spcPct val="80000"/>
              </a:lnSpc>
            </a:pPr>
            <a:endParaRPr lang="en-US" sz="2400" b="1" dirty="0" smtClean="0"/>
          </a:p>
          <a:p>
            <a:pPr algn="just">
              <a:lnSpc>
                <a:spcPct val="80000"/>
              </a:lnSpc>
              <a:buNone/>
            </a:pPr>
            <a:endParaRPr lang="en-US" sz="2400" dirty="0" smtClean="0"/>
          </a:p>
          <a:p>
            <a:pPr algn="just">
              <a:lnSpc>
                <a:spcPct val="80000"/>
              </a:lnSpc>
            </a:pPr>
            <a:endParaRPr lang="en-US" sz="2400" dirty="0" smtClean="0">
              <a:solidFill>
                <a:schemeClr val="hlink"/>
              </a:solidFill>
            </a:endParaRPr>
          </a:p>
          <a:p>
            <a:pPr algn="just">
              <a:lnSpc>
                <a:spcPct val="80000"/>
              </a:lnSpc>
            </a:pPr>
            <a:endParaRPr lang="en-US" sz="24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1428760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PATERNIDADE E MATERNIDADE SOCIOAFETIVA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857364"/>
            <a:ext cx="8183880" cy="442915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REQUERENTE:</a:t>
            </a:r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</a:pPr>
            <a:r>
              <a:rPr lang="en-US" sz="2400" b="1" dirty="0" smtClean="0"/>
              <a:t>PERANTE RCPN DIVERSO </a:t>
            </a:r>
            <a:r>
              <a:rPr lang="en-US" sz="2400" dirty="0" smtClean="0"/>
              <a:t>daquele onde foi lavrado o assento de nascimento (</a:t>
            </a:r>
            <a:r>
              <a:rPr lang="en-US" sz="2400" dirty="0" smtClean="0">
                <a:solidFill>
                  <a:srgbClr val="0070C0"/>
                </a:solidFill>
              </a:rPr>
              <a:t>= ao Prov. 16/2012</a:t>
            </a:r>
            <a:r>
              <a:rPr lang="en-US" sz="2400" dirty="0" smtClean="0"/>
              <a:t> Reconhecimento Espontâneo de Paternidade) – </a:t>
            </a:r>
            <a:r>
              <a:rPr lang="en-US" sz="2400" b="1" dirty="0" smtClean="0"/>
              <a:t>1</a:t>
            </a:r>
            <a:r>
              <a:rPr lang="en-US" sz="2400" dirty="0" smtClean="0"/>
              <a:t>.doc oficial de identificação com foto do requerente; </a:t>
            </a:r>
            <a:r>
              <a:rPr lang="en-US" sz="2400" b="1" dirty="0" smtClean="0"/>
              <a:t>2</a:t>
            </a:r>
            <a:r>
              <a:rPr lang="en-US" sz="2400" dirty="0" smtClean="0"/>
              <a:t>.certidão de nascimento do filho. Ambos original e cópia, sem constar origem da filiação (Art. 11, “caput”,Prov. 63/2017,CNJ)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1428760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PATERNIDADE E MATERNIDADE SOCIOAFETIVA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857364"/>
            <a:ext cx="8183880" cy="442915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REQUERENTE:</a:t>
            </a:r>
          </a:p>
          <a:p>
            <a:pPr algn="just">
              <a:lnSpc>
                <a:spcPct val="80000"/>
              </a:lnSpc>
              <a:buNone/>
            </a:pPr>
            <a:endParaRPr lang="en-US" sz="2400" b="1" dirty="0" smtClean="0"/>
          </a:p>
          <a:p>
            <a:pPr algn="just">
              <a:lnSpc>
                <a:spcPct val="80000"/>
              </a:lnSpc>
            </a:pPr>
            <a:r>
              <a:rPr lang="en-US" sz="2400" b="1" dirty="0" smtClean="0"/>
              <a:t>O OFICIAL DO RCPN </a:t>
            </a:r>
            <a:r>
              <a:rPr lang="en-US" sz="2400" dirty="0" smtClean="0"/>
              <a:t>deverá proceder à verificação da </a:t>
            </a:r>
            <a:r>
              <a:rPr lang="en-US" sz="2400" dirty="0" smtClean="0">
                <a:solidFill>
                  <a:srgbClr val="0070C0"/>
                </a:solidFill>
              </a:rPr>
              <a:t>identidade</a:t>
            </a:r>
            <a:r>
              <a:rPr lang="en-US" sz="2400" dirty="0" smtClean="0"/>
              <a:t> do requerente, e conforme modelo do Anexo VI (doc. particular com qualificação e </a:t>
            </a:r>
            <a:r>
              <a:rPr lang="en-US" sz="2400" dirty="0" smtClean="0">
                <a:solidFill>
                  <a:srgbClr val="0070C0"/>
                </a:solidFill>
              </a:rPr>
              <a:t>assinatura</a:t>
            </a:r>
            <a:r>
              <a:rPr lang="en-US" sz="2400" dirty="0" smtClean="0"/>
              <a:t> do requerente) (Art. 11, §1º, Prov. 63/2017/CNJ)</a:t>
            </a:r>
          </a:p>
          <a:p>
            <a:pPr algn="just">
              <a:lnSpc>
                <a:spcPct val="80000"/>
              </a:lnSpc>
            </a:pPr>
            <a:r>
              <a:rPr lang="en-US" sz="2400" b="1" dirty="0" smtClean="0"/>
              <a:t>O Oficial do RCPN</a:t>
            </a:r>
            <a:r>
              <a:rPr lang="en-US" sz="2400" dirty="0" smtClean="0"/>
              <a:t> manterá</a:t>
            </a:r>
            <a:r>
              <a:rPr lang="en-US" sz="2400" b="1" dirty="0" smtClean="0"/>
              <a:t> ARQUIVO </a:t>
            </a:r>
            <a:r>
              <a:rPr lang="en-US" sz="2400" dirty="0" smtClean="0"/>
              <a:t>contendo cópia do doc. de identificação do requerente e do termo assinado (Art. 11, §2º, Prov. 63/2017/CNJ)</a:t>
            </a:r>
          </a:p>
          <a:p>
            <a:pPr algn="just">
              <a:lnSpc>
                <a:spcPct val="80000"/>
              </a:lnSpc>
            </a:pPr>
            <a:r>
              <a:rPr lang="en-US" sz="2400" b="1" dirty="0" smtClean="0"/>
              <a:t>TESTAMENTO: </a:t>
            </a:r>
            <a:r>
              <a:rPr lang="pt-BR" sz="2400" dirty="0" smtClean="0"/>
              <a:t>Público ou Particular (desde que respeite os demais trâmites do Provimento 63 (Art. 11, §8º, Prov. 63/2017/CNJ</a:t>
            </a:r>
            <a:r>
              <a:rPr lang="en-US" sz="2400" dirty="0" smtClean="0"/>
              <a:t>)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28604"/>
            <a:ext cx="8183880" cy="1071570"/>
          </a:xfrm>
        </p:spPr>
        <p:txBody>
          <a:bodyPr>
            <a:normAutofit fontScale="90000"/>
          </a:bodyPr>
          <a:lstStyle/>
          <a:p>
            <a:r>
              <a:rPr lang="pt-BR" sz="4000" u="sng" dirty="0" smtClean="0">
                <a:latin typeface="Tahoma" pitchFamily="34" charset="0"/>
              </a:rPr>
              <a:t>PATERNIDADE E MATERNIDADE SOCIOAFETIVA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571612"/>
            <a:ext cx="8183880" cy="528638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FILHO(A), CONSTARÁ DO TERMO:</a:t>
            </a:r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SE MENOR DE 18 ANOS: </a:t>
            </a:r>
            <a:r>
              <a:rPr lang="pt-BR" sz="2400" dirty="0" smtClean="0"/>
              <a:t>Assinatura do pai e da mãe registrais, (Art. 11, §3º, Prov. 63/2017/CNJ)</a:t>
            </a:r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SE MAIOR DE 18 ANOS: “</a:t>
            </a:r>
            <a:r>
              <a:rPr lang="pt-BR" sz="2400" b="1" i="1" dirty="0" smtClean="0"/>
              <a:t>mutatis mutandis”, </a:t>
            </a:r>
            <a:r>
              <a:rPr lang="pt-BR" sz="2400" dirty="0" smtClean="0"/>
              <a:t>quando o filho reconhecido for maior de idade não haverá necessidade da assinatura do pai e da mãe registrais (“</a:t>
            </a:r>
            <a:r>
              <a:rPr lang="pt-BR" sz="2400" i="1" dirty="0" smtClean="0"/>
              <a:t>mutatis mutandis</a:t>
            </a:r>
            <a:r>
              <a:rPr lang="pt-BR" sz="2400" dirty="0" smtClean="0"/>
              <a:t>”- Art. 11, §3º, Prov. 63/2017/CNJ)</a:t>
            </a:r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dirty="0" smtClean="0"/>
          </a:p>
          <a:p>
            <a:pPr algn="just">
              <a:lnSpc>
                <a:spcPct val="80000"/>
              </a:lnSpc>
            </a:pPr>
            <a:endParaRPr lang="en-US" sz="24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285728"/>
            <a:ext cx="8183880" cy="1428760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PATERNIDADE E MATERNIDADE SOCIOAFETIVA</a:t>
            </a:r>
            <a:endParaRPr lang="en-US" sz="4000" b="1" u="sng" dirty="0">
              <a:latin typeface="Tahom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857364"/>
            <a:ext cx="8183880" cy="442915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en-US" sz="2400" b="1" dirty="0" smtClean="0"/>
              <a:t>QUANTO AO FILHO(A), CONSTARÁ DO TERMO:</a:t>
            </a: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ENTRE 12 e 18 ANOS: Assinatura</a:t>
            </a:r>
            <a:r>
              <a:rPr lang="pt-BR" sz="2400" dirty="0" smtClean="0"/>
              <a:t> do pai e da mãe registrais, e </a:t>
            </a:r>
            <a:r>
              <a:rPr lang="pt-BR" sz="2400" b="1" dirty="0" smtClean="0"/>
              <a:t>assinatura</a:t>
            </a:r>
            <a:r>
              <a:rPr lang="pt-BR" sz="2400" dirty="0" smtClean="0"/>
              <a:t> (consentimento) da criança </a:t>
            </a:r>
            <a:r>
              <a:rPr lang="pt-BR" sz="2400" b="1" dirty="0" smtClean="0"/>
              <a:t>DEVERÁ</a:t>
            </a:r>
            <a:r>
              <a:rPr lang="pt-BR" sz="2400" dirty="0" smtClean="0"/>
              <a:t> ser feita </a:t>
            </a:r>
            <a:r>
              <a:rPr lang="pt-BR" sz="2400" b="1" dirty="0" smtClean="0"/>
              <a:t>PESSOALMENTE</a:t>
            </a:r>
            <a:r>
              <a:rPr lang="pt-BR" sz="2400" dirty="0" smtClean="0"/>
              <a:t> perante o Oficial do RCPN ou escrevente autorizado (Art. 11, §4º,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MENOR DE 12 ANOS: </a:t>
            </a:r>
            <a:r>
              <a:rPr lang="pt-BR" sz="2400" b="1" i="1" dirty="0" smtClean="0"/>
              <a:t>“mutatis mutandis” </a:t>
            </a:r>
            <a:r>
              <a:rPr lang="pt-BR" sz="2400" dirty="0" smtClean="0"/>
              <a:t>Somente -</a:t>
            </a:r>
            <a:r>
              <a:rPr lang="pt-BR" sz="2400" i="1" dirty="0" smtClean="0"/>
              <a:t> </a:t>
            </a:r>
            <a:r>
              <a:rPr lang="pt-BR" sz="2400" dirty="0" smtClean="0"/>
              <a:t>Assinaturas do pai e da mãe registrais (“</a:t>
            </a:r>
            <a:r>
              <a:rPr lang="pt-BR" sz="2400" i="1" dirty="0" smtClean="0"/>
              <a:t>mutatis mutandis</a:t>
            </a:r>
            <a:r>
              <a:rPr lang="pt-BR" sz="2400" dirty="0" smtClean="0"/>
              <a:t>”- Art. 11, §4º, Prov. 63/2017/CNJ)</a:t>
            </a: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en-US" sz="2400" b="1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PATERNIDADE E MATERNIDADE SOCIOAFETIVA</a:t>
            </a:r>
            <a:endParaRPr lang="pt-BR" sz="3200" b="1" u="sng" dirty="0">
              <a:latin typeface="Tahoma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28802"/>
            <a:ext cx="8229600" cy="4929198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FILHO(A), CONSTARÁ DO TERMO:</a:t>
            </a: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PERANTE O JUIZ COMPETENTE: </a:t>
            </a:r>
            <a:r>
              <a:rPr lang="pt-BR" sz="2400" b="1" u="sng" dirty="0" smtClean="0">
                <a:solidFill>
                  <a:srgbClr val="FF0000"/>
                </a:solidFill>
              </a:rPr>
              <a:t>Na FALTA</a:t>
            </a:r>
            <a:r>
              <a:rPr lang="pt-BR" sz="2400" b="1" dirty="0" smtClean="0">
                <a:solidFill>
                  <a:srgbClr val="FF0000"/>
                </a:solidFill>
              </a:rPr>
              <a:t> </a:t>
            </a:r>
            <a:r>
              <a:rPr lang="pt-BR" sz="2400" dirty="0" smtClean="0"/>
              <a:t>do pai ou da mãe registrais, ou na IMPOSSIBILIDADE de manifestação válida destes ou do menor (dos 12 aos 18 anos) (Art. 11, §6º,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PATERNIDADE E MATERNIDADE SOCIOAFETIVA</a:t>
            </a:r>
            <a:endParaRPr lang="pt-BR" sz="3200" b="1" u="sng" dirty="0">
              <a:latin typeface="Tahoma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3050"/>
            <a:ext cx="8229600" cy="521495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2400" b="1" dirty="0" smtClean="0"/>
              <a:t>QUANTO AO FILHO(A), CONSTARÁ DO TERMO:</a:t>
            </a:r>
            <a:endParaRPr lang="pt-BR" sz="2400" b="1" dirty="0" smtClean="0"/>
          </a:p>
          <a:p>
            <a:pPr algn="just">
              <a:lnSpc>
                <a:spcPct val="80000"/>
              </a:lnSpc>
            </a:pPr>
            <a:endParaRPr lang="pt-BR" sz="24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TOMADA DE DECISÃO APOIADA – PARTICIPAÇÃO DE PESSOA COM DEFICIÊNCIA </a:t>
            </a:r>
            <a:r>
              <a:rPr lang="pt-BR" sz="2400" dirty="0" smtClean="0"/>
              <a:t>(Art. 11, §7º, Prov. 63/2017/CNJ):</a:t>
            </a:r>
          </a:p>
          <a:p>
            <a:pPr algn="just">
              <a:lnSpc>
                <a:spcPct val="80000"/>
              </a:lnSpc>
            </a:pPr>
            <a:r>
              <a:rPr lang="pt-BR" sz="2400" dirty="0" smtClean="0"/>
              <a:t>CC, Art. 1.783-A.  A tomada de decisão apoiada é o processo pelo qual a pessoa com deficiência elege pelo menos </a:t>
            </a:r>
            <a:r>
              <a:rPr lang="pt-BR" sz="2400" u="sng" dirty="0" smtClean="0"/>
              <a:t>2 (duas) pessoas idôneas</a:t>
            </a:r>
            <a:r>
              <a:rPr lang="pt-BR" sz="2400" dirty="0" smtClean="0"/>
              <a:t>, com as quais mantenha vínculos e que gozem de sua confiança, </a:t>
            </a:r>
            <a:r>
              <a:rPr lang="pt-BR" sz="2400" u="sng" dirty="0" smtClean="0"/>
              <a:t>para prestar-lhe apoio na tomada de decisão sobre atos da vida civil</a:t>
            </a:r>
            <a:r>
              <a:rPr lang="pt-BR" sz="2400" dirty="0" smtClean="0"/>
              <a:t>, fornecendo-lhes os elementos e informações necessários para que possa exercer sua capacidade. (Lei 10.406/2002 – Código Civil – alterado pela Lei nº 13.146/2915, art. 116)</a:t>
            </a:r>
            <a:endParaRPr lang="pt-B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28735"/>
          </a:xfrm>
        </p:spPr>
        <p:txBody>
          <a:bodyPr>
            <a:norm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PATERNIDADE E MATERNIDADE SOCIOAFETIVA</a:t>
            </a:r>
            <a:endParaRPr lang="pt-BR" sz="3200" b="1" u="sng" dirty="0">
              <a:latin typeface="Tahoma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sz="2000" b="1" dirty="0" smtClean="0"/>
              <a:t>RECUSA DO RCPN: </a:t>
            </a:r>
            <a:r>
              <a:rPr lang="pt-BR" sz="2000" b="1" dirty="0" smtClean="0">
                <a:solidFill>
                  <a:srgbClr val="0070C0"/>
                </a:solidFill>
              </a:rPr>
              <a:t>Suspeita de fraude</a:t>
            </a:r>
            <a:r>
              <a:rPr lang="pt-BR" sz="2000" dirty="0" smtClean="0"/>
              <a:t>, falsidade, má-fé, vício de vontade, simulação ou dúvida sobre a configuração do estado de posse do filho, o Oficial fundamentará a RECUSA, NÃO praticará o ato e a encaminhará ao JUIZ competente (Art. 12,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20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000" b="1" dirty="0" smtClean="0">
                <a:solidFill>
                  <a:srgbClr val="0070C0"/>
                </a:solidFill>
              </a:rPr>
              <a:t>IMPOSSIBILITA</a:t>
            </a:r>
            <a:r>
              <a:rPr lang="pt-BR" sz="2000" b="1" dirty="0" smtClean="0"/>
              <a:t> O RECONHECIMENTO pelo Prov. 63/2017/CNJ: </a:t>
            </a:r>
            <a:r>
              <a:rPr lang="pt-BR" sz="2000" b="1" u="sng" dirty="0" smtClean="0">
                <a:solidFill>
                  <a:srgbClr val="0070C0"/>
                </a:solidFill>
              </a:rPr>
              <a:t>Discussão Judicial</a:t>
            </a:r>
            <a:r>
              <a:rPr lang="pt-BR" sz="2000" b="1" u="sng" dirty="0" smtClean="0"/>
              <a:t> </a:t>
            </a:r>
            <a:r>
              <a:rPr lang="pt-BR" sz="2000" u="sng" dirty="0" smtClean="0"/>
              <a:t>sobre o </a:t>
            </a:r>
            <a:r>
              <a:rPr lang="pt-BR" sz="2000" u="sng" dirty="0" smtClean="0">
                <a:solidFill>
                  <a:srgbClr val="0070C0"/>
                </a:solidFill>
              </a:rPr>
              <a:t>reconhecimento da paternidade</a:t>
            </a:r>
            <a:r>
              <a:rPr lang="pt-BR" sz="2000" u="sng" dirty="0" smtClean="0"/>
              <a:t> </a:t>
            </a:r>
            <a:r>
              <a:rPr lang="pt-BR" sz="2000" u="sng" dirty="0" smtClean="0">
                <a:solidFill>
                  <a:srgbClr val="0070C0"/>
                </a:solidFill>
              </a:rPr>
              <a:t>ou</a:t>
            </a:r>
            <a:r>
              <a:rPr lang="pt-BR" sz="2000" u="sng" dirty="0" smtClean="0"/>
              <a:t> de procedimento de </a:t>
            </a:r>
            <a:r>
              <a:rPr lang="pt-BR" sz="2000" u="sng" dirty="0" smtClean="0">
                <a:solidFill>
                  <a:srgbClr val="0070C0"/>
                </a:solidFill>
              </a:rPr>
              <a:t>adoção</a:t>
            </a:r>
            <a:r>
              <a:rPr lang="pt-BR" sz="2000" dirty="0" smtClean="0"/>
              <a:t> (Art. 13, “caput”,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2000" b="1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000" b="1" dirty="0" smtClean="0"/>
              <a:t>REQUERENTE DEVERÁ DECLARAR O DESCONHECIMENTO </a:t>
            </a:r>
            <a:r>
              <a:rPr lang="pt-BR" sz="2000" dirty="0" smtClean="0"/>
              <a:t>de processo judicial em que se discuta a filiação; </a:t>
            </a:r>
            <a:r>
              <a:rPr lang="pt-BR" sz="2000" b="1" dirty="0" smtClean="0"/>
              <a:t>SOB PENA </a:t>
            </a:r>
            <a:r>
              <a:rPr lang="pt-BR" sz="2000" dirty="0" smtClean="0"/>
              <a:t>de incorrer em ilícito civil e penal (Art. 13, parágrafo único, Prov. 63/2017/CNJ)</a:t>
            </a:r>
          </a:p>
          <a:p>
            <a:pPr algn="just">
              <a:lnSpc>
                <a:spcPct val="80000"/>
              </a:lnSpc>
              <a:buNone/>
            </a:pPr>
            <a:endParaRPr lang="pt-BR" sz="2000" dirty="0" smtClean="0"/>
          </a:p>
          <a:p>
            <a:pPr algn="just">
              <a:lnSpc>
                <a:spcPct val="80000"/>
              </a:lnSpc>
              <a:buNone/>
            </a:pPr>
            <a:r>
              <a:rPr lang="pt-BR" sz="2000" b="1" dirty="0" smtClean="0">
                <a:solidFill>
                  <a:srgbClr val="FF0000"/>
                </a:solidFill>
              </a:rPr>
              <a:t>NÃO IMPOSSIBILITA </a:t>
            </a:r>
            <a:r>
              <a:rPr lang="pt-BR" sz="2000" b="1" dirty="0" smtClean="0"/>
              <a:t>O RECONHECIMENTO pelo Prov. 63/2017/CNJ: </a:t>
            </a:r>
            <a:r>
              <a:rPr lang="pt-BR" sz="2000" b="1" u="sng" dirty="0" smtClean="0">
                <a:solidFill>
                  <a:srgbClr val="FF0000"/>
                </a:solidFill>
              </a:rPr>
              <a:t>Discussão Judicial</a:t>
            </a:r>
            <a:r>
              <a:rPr lang="pt-BR" sz="2000" b="1" u="sng" dirty="0" smtClean="0"/>
              <a:t> </a:t>
            </a:r>
            <a:r>
              <a:rPr lang="pt-BR" sz="2000" u="sng" dirty="0" smtClean="0"/>
              <a:t>sobre a </a:t>
            </a:r>
            <a:r>
              <a:rPr lang="pt-BR" sz="2000" u="sng" dirty="0" smtClean="0">
                <a:solidFill>
                  <a:srgbClr val="FF0000"/>
                </a:solidFill>
              </a:rPr>
              <a:t>verdade biológica</a:t>
            </a:r>
            <a:r>
              <a:rPr lang="pt-BR" sz="2000" dirty="0" smtClean="0"/>
              <a:t> (Art. 15, Prov. 63/2017/CNJ) - </a:t>
            </a:r>
            <a:r>
              <a:rPr lang="pt-BR" sz="2000" b="1" dirty="0" smtClean="0">
                <a:solidFill>
                  <a:srgbClr val="0070C0"/>
                </a:solidFill>
              </a:rPr>
              <a:t>MULTIPARENTALIDADE</a:t>
            </a:r>
          </a:p>
          <a:p>
            <a:pPr algn="just">
              <a:lnSpc>
                <a:spcPct val="80000"/>
              </a:lnSpc>
              <a:buNone/>
            </a:pPr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500042"/>
            <a:ext cx="8183880" cy="928694"/>
          </a:xfrm>
        </p:spPr>
        <p:txBody>
          <a:bodyPr>
            <a:no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PATERNIDADE E MATERNIDADE SOCIOAFETIVA</a:t>
            </a:r>
            <a:endParaRPr lang="pt-BR" sz="3200" b="1" u="sng" dirty="0">
              <a:latin typeface="Tahoma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00033" y="1428736"/>
            <a:ext cx="8215371" cy="500065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pt-BR" sz="8800" dirty="0" smtClean="0"/>
              <a:t>Mas, a bem da verdade, o que vem causando maior perplexidade em termos de interpretação do Provimento nº 63/2017 do CNJ é o </a:t>
            </a:r>
            <a:r>
              <a:rPr lang="pt-BR" sz="8800" b="1" dirty="0" smtClean="0"/>
              <a:t>artigo 14 </a:t>
            </a:r>
            <a:r>
              <a:rPr lang="pt-BR" sz="8800" dirty="0" smtClean="0"/>
              <a:t>infratranscrito:</a:t>
            </a:r>
          </a:p>
          <a:p>
            <a:endParaRPr lang="pt-BR" sz="8800" b="1" dirty="0" smtClean="0"/>
          </a:p>
          <a:p>
            <a:pPr algn="just">
              <a:buNone/>
            </a:pPr>
            <a:r>
              <a:rPr lang="pt-BR" sz="8800" b="1" dirty="0" smtClean="0"/>
              <a:t>Art. 14 </a:t>
            </a:r>
            <a:r>
              <a:rPr lang="pt-BR" sz="8800" dirty="0" smtClean="0"/>
              <a:t>- “O reconhecimento da paternidade ou maternidade socioafetiva somente poderá ser realizado </a:t>
            </a:r>
            <a:r>
              <a:rPr lang="pt-BR" sz="8800" b="1" u="sng" dirty="0" smtClean="0">
                <a:solidFill>
                  <a:srgbClr val="0070C0"/>
                </a:solidFill>
              </a:rPr>
              <a:t>DE FORMA UNILATERAL</a:t>
            </a:r>
            <a:r>
              <a:rPr lang="pt-BR" sz="8800" dirty="0" smtClean="0"/>
              <a:t> e </a:t>
            </a:r>
            <a:r>
              <a:rPr lang="pt-BR" sz="8800" b="1" u="sng" dirty="0" smtClean="0"/>
              <a:t>NÃO IMPLICARÁ EM REGISTRO DE MAIS DE DOIS PAIS OU DE DUAS MÃES</a:t>
            </a:r>
            <a:r>
              <a:rPr lang="pt-BR" sz="8800" dirty="0" smtClean="0"/>
              <a:t> no campo FILIAÇÃO no assento de nascimento.” (destaque nosso)</a:t>
            </a:r>
          </a:p>
          <a:p>
            <a:pPr>
              <a:buNone/>
            </a:pPr>
            <a:r>
              <a:rPr lang="pt-BR" sz="8800" dirty="0" smtClean="0"/>
              <a:t> </a:t>
            </a:r>
          </a:p>
          <a:p>
            <a:pPr algn="just">
              <a:buNone/>
            </a:pPr>
            <a:r>
              <a:rPr lang="pt-BR" sz="8800" dirty="0" smtClean="0"/>
              <a:t>A ARPEN/BRASIL em 06 de dezembro de 2017 publicou “NOTA DE ESCLARECIMENTO ACERCA DO PROVIMENTO CNJ Nº 63/2107”(</a:t>
            </a:r>
            <a:r>
              <a:rPr lang="pt-BR" sz="8800" dirty="0" smtClean="0">
                <a:solidFill>
                  <a:srgbClr val="C00000"/>
                </a:solidFill>
              </a:rPr>
              <a:t>apoiada pelo Dr. Márcio Evangelista</a:t>
            </a:r>
            <a:r>
              <a:rPr lang="pt-BR" sz="8800" dirty="0" smtClean="0"/>
              <a:t>)  na qual, sobre o tema em epígrafe, asseverou:</a:t>
            </a:r>
          </a:p>
          <a:p>
            <a:pPr>
              <a:buNone/>
            </a:pPr>
            <a:r>
              <a:rPr lang="pt-BR" sz="8000" dirty="0" smtClean="0"/>
              <a:t> 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t-BR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500042"/>
            <a:ext cx="8183880" cy="785818"/>
          </a:xfrm>
        </p:spPr>
        <p:txBody>
          <a:bodyPr>
            <a:normAutofit fontScale="90000"/>
          </a:bodyPr>
          <a:lstStyle/>
          <a:p>
            <a:r>
              <a:rPr lang="pt-BR" sz="2800" u="sng" dirty="0" smtClean="0">
                <a:latin typeface="Tahoma" pitchFamily="34" charset="0"/>
              </a:rPr>
              <a:t>PATERNIDADE E MATERNIDADE SOCIOAFETIVA</a:t>
            </a:r>
            <a:endParaRPr lang="pt-BR" sz="2800" b="1" u="sng" dirty="0">
              <a:latin typeface="Tahoma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7298"/>
            <a:ext cx="8229600" cy="507209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t-BR" sz="2000" dirty="0" smtClean="0"/>
              <a:t>“2-) no art. 14, que estabelece não poder o reconhecimento socioafetivo implicar o registro de mais de dois pais e de duas mães, ou seja, a norma autoriza que seja feito diretamente no cartório de Registro Civil das Pessoas Naturais, o reconhecimento de paternidade e maternidade socioafetiva, </a:t>
            </a:r>
            <a:r>
              <a:rPr lang="pt-BR" sz="2000" u="sng" dirty="0" smtClean="0"/>
              <a:t>mesmo existindo pai e mãe registral</a:t>
            </a:r>
            <a:r>
              <a:rPr lang="pt-BR" sz="2000" dirty="0" smtClean="0"/>
              <a:t>, pois no registro será possível </a:t>
            </a:r>
            <a:r>
              <a:rPr lang="pt-BR" sz="2000" u="sng" dirty="0" smtClean="0"/>
              <a:t>dois pais e duas mães, sendo quatro no total, não podendo ser três pais e uma mãe e nem um pai e três mães</a:t>
            </a:r>
            <a:r>
              <a:rPr lang="pt-BR" sz="2000" dirty="0" smtClean="0"/>
              <a:t>. (destaque nosso)</a:t>
            </a:r>
          </a:p>
          <a:p>
            <a:pPr algn="just">
              <a:buNone/>
            </a:pPr>
            <a:r>
              <a:rPr lang="pt-BR" sz="2000" dirty="0" smtClean="0"/>
              <a:t>(...)</a:t>
            </a:r>
          </a:p>
          <a:p>
            <a:pPr algn="just">
              <a:buNone/>
            </a:pPr>
            <a:r>
              <a:rPr lang="pt-BR" sz="2000" dirty="0" smtClean="0"/>
              <a:t>O citado art. 14 do provimento estabelece, ainda, que o reconhecimento de paternidade socioafetiva deve ser feito </a:t>
            </a:r>
            <a:r>
              <a:rPr lang="pt-BR" sz="2000" b="1" u="sng" dirty="0" smtClean="0"/>
              <a:t>DE FORMA UNILATERAL</a:t>
            </a:r>
            <a:r>
              <a:rPr lang="pt-BR" sz="2000" dirty="0" smtClean="0"/>
              <a:t>, </a:t>
            </a:r>
            <a:r>
              <a:rPr lang="pt-BR" sz="2000" u="sng" dirty="0" smtClean="0"/>
              <a:t>ou seja, não é possível fazê-lo simultaneamente de pai e mãe, mas apenas de um pai ou uma mãe, devendo um dos pais e uma das mães serem registrais</a:t>
            </a:r>
            <a:r>
              <a:rPr lang="pt-BR" sz="2000" dirty="0" smtClean="0"/>
              <a:t>. (destaque nosso)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500042"/>
            <a:ext cx="8183880" cy="928694"/>
          </a:xfrm>
        </p:spPr>
        <p:txBody>
          <a:bodyPr>
            <a:normAutofit fontScale="90000"/>
          </a:bodyPr>
          <a:lstStyle/>
          <a:p>
            <a:r>
              <a:rPr lang="pt-BR" sz="2800" u="sng" dirty="0" smtClean="0">
                <a:latin typeface="Tahoma" pitchFamily="34" charset="0"/>
              </a:rPr>
              <a:t>PATERNIDADE E MATERNIDADE SOCIOAFETIVA</a:t>
            </a:r>
            <a:endParaRPr lang="pt-BR" sz="2800" b="1" u="sng" dirty="0">
              <a:latin typeface="Tahoma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1613"/>
            <a:ext cx="8229600" cy="471490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t-BR" sz="1800" dirty="0" smtClean="0"/>
              <a:t>Dessa forma, as pessoas que já possuam pai e mãe registral, para terem o reconhecimento de um pai e uma mãe socioafetivo, </a:t>
            </a:r>
            <a:r>
              <a:rPr lang="pt-BR" sz="1800" dirty="0" smtClean="0">
                <a:solidFill>
                  <a:srgbClr val="C00000"/>
                </a:solidFill>
              </a:rPr>
              <a:t>formando a multiparentalidade</a:t>
            </a:r>
            <a:r>
              <a:rPr lang="pt-BR" sz="1800" dirty="0" smtClean="0"/>
              <a:t>, </a:t>
            </a:r>
            <a:r>
              <a:rPr lang="pt-BR" sz="1800" b="1" u="sng" dirty="0" smtClean="0"/>
              <a:t>DEVERÁ O REGISTRADOR CIVIL REALIZAR DOIS ATOS, UM PARA O PAI SOCIOAFETIVO E OUTRO PARA A MÃE SOCIOAFETIVA</a:t>
            </a:r>
            <a:r>
              <a:rPr lang="pt-BR" sz="1800" dirty="0" smtClean="0"/>
              <a:t>. (destaque nosso)</a:t>
            </a:r>
          </a:p>
          <a:p>
            <a:pPr algn="just">
              <a:buNone/>
            </a:pPr>
            <a:r>
              <a:rPr lang="pt-BR" sz="1800" dirty="0" smtClean="0"/>
              <a:t>Neste sentido, a Arpen-Brasil orienta os Oficiais de Registro Civil das Pessoas Naturais a realizarem os reconhecimentos de paternidade e ou maternidade socioafetiva, </a:t>
            </a:r>
            <a:r>
              <a:rPr lang="pt-BR" sz="1800" b="1" u="sng" dirty="0" smtClean="0"/>
              <a:t>MESMO QUE JÁ EXISTAM PAI E MÃE REGISTRAIS</a:t>
            </a:r>
            <a:r>
              <a:rPr lang="pt-BR" sz="1800" dirty="0" smtClean="0"/>
              <a:t>, respeitando sempre o limite instituído no provimento de </a:t>
            </a:r>
            <a:r>
              <a:rPr lang="pt-BR" sz="1800" b="1" u="sng" dirty="0" smtClean="0"/>
              <a:t>NO MÁXIMO CONTAR DOIS PAIS E TAMBÉM DUAS MÃES NO TERMO</a:t>
            </a:r>
            <a:r>
              <a:rPr lang="pt-BR" sz="1800" dirty="0" smtClean="0"/>
              <a:t>. (destaque nosso)</a:t>
            </a:r>
          </a:p>
          <a:p>
            <a:pPr algn="just">
              <a:buNone/>
            </a:pPr>
            <a:r>
              <a:rPr lang="pt-BR" sz="1800" dirty="0" smtClean="0"/>
              <a:t>(...)</a:t>
            </a:r>
          </a:p>
          <a:p>
            <a:pPr algn="just">
              <a:buNone/>
            </a:pPr>
            <a:r>
              <a:rPr lang="pt-BR" sz="1800" dirty="0" smtClean="0"/>
              <a:t>Arion Toledo Cavalheiro Júnior</a:t>
            </a:r>
          </a:p>
          <a:p>
            <a:pPr algn="just">
              <a:buNone/>
            </a:pPr>
            <a:r>
              <a:rPr lang="pt-BR" sz="1800" dirty="0" smtClean="0"/>
              <a:t>Presidente ARPEN BRASIL”</a:t>
            </a:r>
          </a:p>
          <a:p>
            <a:pPr>
              <a:buNone/>
            </a:pPr>
            <a:endParaRPr lang="pt-BR" sz="1600" dirty="0" smtClean="0"/>
          </a:p>
          <a:p>
            <a:pPr>
              <a:buNone/>
            </a:pPr>
            <a:endParaRPr lang="pt-BR" sz="1600" dirty="0" smtClean="0"/>
          </a:p>
          <a:p>
            <a:endParaRPr lang="pt-B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428603"/>
            <a:ext cx="8286808" cy="785819"/>
          </a:xfrm>
        </p:spPr>
        <p:txBody>
          <a:bodyPr>
            <a:normAutofit/>
          </a:bodyPr>
          <a:lstStyle/>
          <a:p>
            <a:r>
              <a:rPr lang="pt-BR" sz="4000" u="sng" dirty="0" smtClean="0">
                <a:latin typeface="Tahoma" pitchFamily="34" charset="0"/>
              </a:rPr>
              <a:t>REPRODUÇÃO ASSISTIDA</a:t>
            </a:r>
            <a:endParaRPr lang="pt-BR" sz="4000" b="1" u="sng" dirty="0">
              <a:latin typeface="Tahoma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7298"/>
            <a:ext cx="8229600" cy="531179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Arts. 16 até 19/PROV 63/2017/CNJ</a:t>
            </a:r>
          </a:p>
          <a:p>
            <a:pPr algn="just">
              <a:lnSpc>
                <a:spcPct val="80000"/>
              </a:lnSpc>
              <a:buNone/>
            </a:pPr>
            <a:r>
              <a:rPr lang="pt-BR" sz="2400" b="1" dirty="0" smtClean="0"/>
              <a:t>REGISTRO DE NASCIMENTO: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Livro “A”: </a:t>
            </a:r>
            <a:r>
              <a:rPr lang="pt-BR" sz="2400" dirty="0" smtClean="0"/>
              <a:t>independentemente de autorização judicial (Art. 16, “caput”,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COMPARECIMENTO DOS PAIS: </a:t>
            </a:r>
            <a:r>
              <a:rPr lang="pt-BR" sz="2400" dirty="0" smtClean="0"/>
              <a:t>Ambos; ou somente um deles caso compareçam munidos dos segs. docs. elencados no art. 15, III, quais sejam, </a:t>
            </a:r>
            <a:r>
              <a:rPr lang="pt-BR" sz="2400" b="1" dirty="0" smtClean="0"/>
              <a:t>1</a:t>
            </a:r>
            <a:r>
              <a:rPr lang="pt-BR" sz="2400" dirty="0" smtClean="0"/>
              <a:t>.certidão de casamento; </a:t>
            </a:r>
            <a:r>
              <a:rPr lang="pt-BR" sz="2400" b="1" dirty="0" smtClean="0"/>
              <a:t>2</a:t>
            </a:r>
            <a:r>
              <a:rPr lang="pt-BR" sz="2400" dirty="0" smtClean="0"/>
              <a:t>.certidão de conversão de união estável em casamento; </a:t>
            </a:r>
            <a:r>
              <a:rPr lang="pt-BR" sz="2400" b="1" dirty="0" smtClean="0"/>
              <a:t>3</a:t>
            </a:r>
            <a:r>
              <a:rPr lang="pt-BR" sz="2400" dirty="0" smtClean="0"/>
              <a:t>.escritura pública de união estável ou </a:t>
            </a:r>
            <a:r>
              <a:rPr lang="pt-BR" sz="2400" b="1" dirty="0" smtClean="0"/>
              <a:t>4</a:t>
            </a:r>
            <a:r>
              <a:rPr lang="pt-BR" sz="2400" dirty="0" smtClean="0"/>
              <a:t>.sentença em que foi reconhecida a união estável do casal (Art. 16, §1º c/c 17, III, Prov. 63/2017/CNJ)</a:t>
            </a:r>
          </a:p>
          <a:p>
            <a:pPr algn="just">
              <a:lnSpc>
                <a:spcPct val="80000"/>
              </a:lnSpc>
            </a:pPr>
            <a:r>
              <a:rPr lang="pt-BR" sz="2400" b="1" dirty="0" smtClean="0"/>
              <a:t>FILHOS DE CASAIS HOMOAFETIVOS-  </a:t>
            </a:r>
            <a:r>
              <a:rPr lang="pt-BR" sz="2400" dirty="0" smtClean="0"/>
              <a:t>fazer constar apenas nomes dos ascendentes, sem referência a distinção entre ascendentes paternos e maternos (Art. 16, §2º, Prov. 63/2017/CNJ)</a:t>
            </a:r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77813"/>
            <a:ext cx="8286808" cy="1008048"/>
          </a:xfrm>
        </p:spPr>
        <p:txBody>
          <a:bodyPr>
            <a:normAutofit/>
          </a:bodyPr>
          <a:lstStyle/>
          <a:p>
            <a:r>
              <a:rPr lang="pt-BR" sz="3400" u="sng" dirty="0" smtClean="0">
                <a:latin typeface="Tahoma" pitchFamily="34" charset="0"/>
              </a:rPr>
              <a:t>REPRODUÇÃO ASSISTIDA</a:t>
            </a:r>
            <a:endParaRPr lang="pt-BR" sz="3400" b="1" u="sng" dirty="0">
              <a:latin typeface="Tahoma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737"/>
            <a:ext cx="8229600" cy="4953014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pt-BR" b="1" dirty="0" smtClean="0"/>
              <a:t>REGISTRO DE NASCIMENTO:</a:t>
            </a:r>
          </a:p>
          <a:p>
            <a:pPr algn="just"/>
            <a:r>
              <a:rPr lang="pt-BR" b="1" dirty="0" smtClean="0"/>
              <a:t>DOCUMENTOS NECESSÁRIOS: </a:t>
            </a:r>
            <a:r>
              <a:rPr lang="pt-BR" dirty="0" smtClean="0"/>
              <a:t>(</a:t>
            </a:r>
            <a:r>
              <a:rPr lang="pt-BR" dirty="0" smtClean="0">
                <a:solidFill>
                  <a:srgbClr val="C00000"/>
                </a:solidFill>
              </a:rPr>
              <a:t>Art. 15</a:t>
            </a:r>
            <a:r>
              <a:rPr lang="pt-BR" dirty="0" smtClean="0"/>
              <a:t>, Prov. 63/2017/CNJ) </a:t>
            </a:r>
          </a:p>
          <a:p>
            <a:pPr algn="just">
              <a:buNone/>
            </a:pPr>
            <a:r>
              <a:rPr lang="pt-BR" dirty="0" smtClean="0"/>
              <a:t>I – </a:t>
            </a:r>
            <a:r>
              <a:rPr lang="pt-BR" b="1" dirty="0" smtClean="0"/>
              <a:t>DNV</a:t>
            </a:r>
            <a:r>
              <a:rPr lang="pt-BR" dirty="0" smtClean="0"/>
              <a:t>;</a:t>
            </a:r>
          </a:p>
          <a:p>
            <a:pPr algn="just">
              <a:buNone/>
            </a:pPr>
            <a:r>
              <a:rPr lang="pt-BR" dirty="0" smtClean="0"/>
              <a:t>II- declaração, com firma reconhecida,do </a:t>
            </a:r>
            <a:r>
              <a:rPr lang="pt-BR" b="1" dirty="0" smtClean="0"/>
              <a:t>diretor técnico</a:t>
            </a:r>
            <a:r>
              <a:rPr lang="pt-BR" dirty="0" smtClean="0"/>
              <a:t> da clínica, centro ou serviço de reprodução humana em que foi realizada a reprodução assistida, indicando que a criança foi gerada por </a:t>
            </a:r>
            <a:r>
              <a:rPr lang="pt-BR" b="1" dirty="0" smtClean="0">
                <a:solidFill>
                  <a:srgbClr val="C00000"/>
                </a:solidFill>
              </a:rPr>
              <a:t>reprodução assistida heteróloga</a:t>
            </a:r>
            <a:r>
              <a:rPr lang="pt-BR" dirty="0" smtClean="0"/>
              <a:t>, assim como </a:t>
            </a:r>
            <a:r>
              <a:rPr lang="pt-BR" b="1" dirty="0" smtClean="0"/>
              <a:t>nome dos beneficiários</a:t>
            </a:r>
            <a:r>
              <a:rPr lang="pt-BR" dirty="0" smtClean="0"/>
              <a:t>;</a:t>
            </a:r>
          </a:p>
          <a:p>
            <a:pPr algn="just">
              <a:buNone/>
            </a:pPr>
            <a:r>
              <a:rPr lang="pt-BR" sz="2800" dirty="0" smtClean="0"/>
              <a:t>III- certidão de </a:t>
            </a:r>
            <a:r>
              <a:rPr lang="pt-BR" sz="2800" b="1" dirty="0" smtClean="0"/>
              <a:t>casamento</a:t>
            </a:r>
            <a:r>
              <a:rPr lang="pt-BR" sz="2800" dirty="0" smtClean="0"/>
              <a:t>, certidão de </a:t>
            </a:r>
            <a:r>
              <a:rPr lang="pt-BR" sz="2800" b="1" dirty="0" smtClean="0"/>
              <a:t>conversão</a:t>
            </a:r>
            <a:r>
              <a:rPr lang="pt-BR" sz="2800" dirty="0" smtClean="0"/>
              <a:t> de união estável em casamento, </a:t>
            </a:r>
            <a:r>
              <a:rPr lang="pt-BR" sz="2800" b="1" dirty="0" smtClean="0"/>
              <a:t>escritura pública </a:t>
            </a:r>
            <a:r>
              <a:rPr lang="pt-BR" sz="2800" dirty="0" smtClean="0"/>
              <a:t>de união estável ou </a:t>
            </a:r>
            <a:r>
              <a:rPr lang="pt-BR" sz="2800" b="1" dirty="0" smtClean="0"/>
              <a:t>sentença</a:t>
            </a:r>
            <a:r>
              <a:rPr lang="pt-BR" sz="2800" dirty="0" smtClean="0"/>
              <a:t> em que foi reconhecida a união estável do casal.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3"/>
            <a:ext cx="8286808" cy="857257"/>
          </a:xfrm>
        </p:spPr>
        <p:txBody>
          <a:bodyPr>
            <a:norm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REPRODUÇÃO ASSISTIDA</a:t>
            </a:r>
            <a:endParaRPr lang="pt-BR" sz="3200" b="1" u="sng" dirty="0">
              <a:latin typeface="Tahoma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736"/>
            <a:ext cx="8229600" cy="470218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dirty="0" smtClean="0"/>
              <a:t>REGISTRO DE NASCIMENTO:</a:t>
            </a:r>
          </a:p>
          <a:p>
            <a:pPr algn="just"/>
            <a:r>
              <a:rPr lang="pt-BR" b="1" dirty="0" smtClean="0"/>
              <a:t>GESTAÇÃO POR SUBSTITUIÇÃO: </a:t>
            </a:r>
          </a:p>
          <a:p>
            <a:pPr algn="just">
              <a:buNone/>
            </a:pPr>
            <a:r>
              <a:rPr lang="pt-BR" b="1" dirty="0" smtClean="0"/>
              <a:t> </a:t>
            </a:r>
            <a:r>
              <a:rPr lang="pt-BR" dirty="0" smtClean="0"/>
              <a:t>(barriga de aluguel) – </a:t>
            </a:r>
            <a:r>
              <a:rPr lang="pt-BR" b="1" dirty="0" smtClean="0"/>
              <a:t>NÃO</a:t>
            </a:r>
            <a:r>
              <a:rPr lang="pt-BR" dirty="0" smtClean="0"/>
              <a:t> constará do registro de nascimento o nome a parturiente informado na DNV. </a:t>
            </a:r>
            <a:r>
              <a:rPr lang="pt-BR" b="1" dirty="0" smtClean="0"/>
              <a:t>DOCUMENTO NECESSÁRIO</a:t>
            </a:r>
            <a:r>
              <a:rPr lang="pt-BR" dirty="0" smtClean="0"/>
              <a:t>: termo de compromisso firmado pela doadora temporária do útero em que esclareça a questão da filiação (Art. 17, §1º, Prov. 63/2017/CNJ)</a:t>
            </a:r>
            <a:endParaRPr lang="pt-B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28604"/>
            <a:ext cx="8183880" cy="785818"/>
          </a:xfrm>
        </p:spPr>
        <p:txBody>
          <a:bodyPr>
            <a:normAutofit/>
          </a:bodyPr>
          <a:lstStyle/>
          <a:p>
            <a:r>
              <a:rPr lang="pt-BR" sz="2800" u="sng" dirty="0" smtClean="0">
                <a:latin typeface="Tahoma" pitchFamily="34" charset="0"/>
              </a:rPr>
              <a:t>REPRODUÇÃO ASSISTIDA</a:t>
            </a:r>
            <a:endParaRPr lang="pt-BR" sz="2800" b="1" u="sng" dirty="0">
              <a:latin typeface="Tahoma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7298"/>
            <a:ext cx="8229600" cy="514353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pt-BR" sz="2000" b="1" dirty="0" smtClean="0"/>
              <a:t>REGISTRO DE NASCIMENTO:</a:t>
            </a:r>
          </a:p>
          <a:p>
            <a:pPr algn="just">
              <a:lnSpc>
                <a:spcPct val="80000"/>
              </a:lnSpc>
              <a:buNone/>
            </a:pPr>
            <a:endParaRPr lang="pt-BR" sz="2000" b="1" dirty="0" smtClean="0"/>
          </a:p>
          <a:p>
            <a:pPr algn="just">
              <a:lnSpc>
                <a:spcPct val="80000"/>
              </a:lnSpc>
            </a:pPr>
            <a:r>
              <a:rPr lang="pt-BR" sz="2000" b="1" dirty="0" smtClean="0"/>
              <a:t>REPRODUÇÃO ASSISTIDA “</a:t>
            </a:r>
            <a:r>
              <a:rPr lang="pt-BR" sz="2000" b="1" i="1" dirty="0" smtClean="0"/>
              <a:t>POST MORTEM”</a:t>
            </a:r>
            <a:r>
              <a:rPr lang="pt-BR" sz="2000" dirty="0" smtClean="0"/>
              <a:t>: Documentos elencados nos incisos I, II e III do art. 17, e TERMO DE AUTORIZAÇÃO PRÉVIA ESPECÍFICA DO FALECIDO OU FALECIDA PARA USO DO SEU MATERIAL BIOLÓGICO PRESERVADO, lavrado por instrumento público ou particular com firma reconhecida (Art. 17, §2º, Prov. 63/2017/CNJ)</a:t>
            </a:r>
          </a:p>
          <a:p>
            <a:pPr algn="just">
              <a:lnSpc>
                <a:spcPct val="80000"/>
              </a:lnSpc>
            </a:pPr>
            <a:endParaRPr lang="pt-BR" sz="2000" b="1" dirty="0" smtClean="0"/>
          </a:p>
          <a:p>
            <a:pPr algn="just">
              <a:lnSpc>
                <a:spcPct val="80000"/>
              </a:lnSpc>
            </a:pPr>
            <a:r>
              <a:rPr lang="pt-BR" sz="2000" b="1" dirty="0" smtClean="0"/>
              <a:t>INEXISTÊNCIA DE VÍNCULO DE PARENTESCO: </a:t>
            </a:r>
            <a:r>
              <a:rPr lang="pt-BR" sz="2000" dirty="0" smtClean="0"/>
              <a:t>O conhecimento da ascendência biológica NÃO importará no reconhecimento do vínculo de parentesco e dos respectivos efeitos jurídicos entre o doador ou a doadora e o filho gerado por meio da reprodução assistida (Art. 17, § 3º, Prov. 63/2017/CNJ)</a:t>
            </a:r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571480"/>
            <a:ext cx="8321702" cy="642942"/>
          </a:xfrm>
        </p:spPr>
        <p:txBody>
          <a:bodyPr>
            <a:normAutofit/>
          </a:bodyPr>
          <a:lstStyle/>
          <a:p>
            <a:r>
              <a:rPr lang="pt-BR" sz="3200" u="sng" dirty="0" smtClean="0">
                <a:latin typeface="Tahoma" pitchFamily="34" charset="0"/>
              </a:rPr>
              <a:t>REPRODUÇÃO ASSISTIDA</a:t>
            </a:r>
            <a:endParaRPr lang="pt-BR" sz="3000" b="1" u="sng" dirty="0">
              <a:latin typeface="Tahoma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1285860"/>
            <a:ext cx="8183880" cy="521497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sz="2400" b="1" dirty="0" smtClean="0"/>
              <a:t>OFICIAL DO RCPN:</a:t>
            </a:r>
          </a:p>
          <a:p>
            <a:pPr algn="just">
              <a:buNone/>
            </a:pPr>
            <a:endParaRPr lang="pt-BR" sz="2400" b="1" dirty="0" smtClean="0"/>
          </a:p>
          <a:p>
            <a:pPr algn="just"/>
            <a:r>
              <a:rPr lang="pt-BR" sz="2400" b="1" dirty="0" smtClean="0"/>
              <a:t>VEDADA A RECUSA: </a:t>
            </a:r>
            <a:r>
              <a:rPr lang="pt-BR" sz="2400" dirty="0" smtClean="0"/>
              <a:t>de registrar o nascimento e expedir a respectiva certidão de nascimento de crianças havidas pelas técnicas de reprodução assistida (Art. 18, “caput”, Prov. 63/2017/CNJ)</a:t>
            </a:r>
          </a:p>
          <a:p>
            <a:pPr algn="just"/>
            <a:r>
              <a:rPr lang="pt-BR" sz="2400" b="1" dirty="0" smtClean="0"/>
              <a:t>PENA: </a:t>
            </a:r>
            <a:r>
              <a:rPr lang="pt-BR" sz="2400" dirty="0" smtClean="0"/>
              <a:t>A RECUSA do Oficial do RCPN será comunicada ao Juiz competente e dará ensejo a providências disciplinares cabíveis (Art. 18, §1º, Prov. 63/2017/CNJ)</a:t>
            </a:r>
          </a:p>
          <a:p>
            <a:pPr algn="just"/>
            <a:r>
              <a:rPr lang="pt-BR" sz="2400" b="1" dirty="0" smtClean="0"/>
              <a:t>ARQUIVO: </a:t>
            </a:r>
            <a:r>
              <a:rPr lang="pt-BR" sz="2400" dirty="0" smtClean="0"/>
              <a:t>todos os DOCUMENTOS referidos no art. 17 deverão permanecer ARQUIVADOS no ofício em que foi lavrado o registro civil (Art.18, §2º, Prov. 63/2017/CNJ)</a:t>
            </a:r>
          </a:p>
          <a:p>
            <a:pPr algn="just"/>
            <a:r>
              <a:rPr lang="pt-BR" sz="2400" b="1" dirty="0" smtClean="0"/>
              <a:t>GRATUIDADE: </a:t>
            </a:r>
            <a:r>
              <a:rPr lang="pt-BR" sz="2400" dirty="0" smtClean="0"/>
              <a:t>aplicam-se as normas legais relativas à GRATUIDADE de atos (Art. 19, “caput”, Prov. 63/2017/CNJ)</a:t>
            </a:r>
            <a:endParaRPr lang="pt-BR" sz="2400" b="1" dirty="0" smtClean="0"/>
          </a:p>
          <a:p>
            <a:pPr algn="just"/>
            <a:endParaRPr lang="pt-BR" sz="2400" dirty="0" smtClean="0"/>
          </a:p>
          <a:p>
            <a:pPr algn="just"/>
            <a:endParaRPr lang="pt-BR" sz="2400" b="1" dirty="0" smtClean="0"/>
          </a:p>
          <a:p>
            <a:pPr algn="just"/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937137"/>
          </a:xfrm>
        </p:spPr>
        <p:txBody>
          <a:bodyPr>
            <a:normAutofit/>
          </a:bodyPr>
          <a:lstStyle/>
          <a:p>
            <a:pPr algn="ctr"/>
            <a:r>
              <a:rPr lang="pt-BR" sz="3200" b="1" smtClean="0">
                <a:latin typeface="Tahoma" pitchFamily="34" charset="0"/>
              </a:rPr>
              <a:t/>
            </a:r>
            <a:br>
              <a:rPr lang="pt-BR" sz="3200" b="1" smtClean="0">
                <a:latin typeface="Tahoma" pitchFamily="34" charset="0"/>
              </a:rPr>
            </a:br>
            <a:r>
              <a:rPr lang="pt-BR" sz="3200" b="1" smtClean="0">
                <a:latin typeface="Tahoma" pitchFamily="34" charset="0"/>
              </a:rPr>
              <a:t>Obrigado</a:t>
            </a:r>
            <a:r>
              <a:rPr lang="pt-BR" sz="3200" b="1" dirty="0" smtClean="0">
                <a:latin typeface="Tahoma" pitchFamily="34" charset="0"/>
              </a:rPr>
              <a:t>!</a:t>
            </a:r>
            <a:br>
              <a:rPr lang="pt-BR" sz="3200" b="1" dirty="0" smtClean="0">
                <a:latin typeface="Tahoma" pitchFamily="34" charset="0"/>
              </a:rPr>
            </a:br>
            <a:r>
              <a:rPr lang="pt-BR" sz="3200" dirty="0" smtClean="0">
                <a:latin typeface="Tahoma" pitchFamily="34" charset="0"/>
              </a:rPr>
              <a:t/>
            </a:r>
            <a:br>
              <a:rPr lang="pt-BR" sz="3200" dirty="0" smtClean="0">
                <a:latin typeface="Tahoma" pitchFamily="34" charset="0"/>
              </a:rPr>
            </a:br>
            <a:r>
              <a:rPr lang="pt-BR" sz="3200" dirty="0" smtClean="0">
                <a:latin typeface="Tahoma" pitchFamily="34" charset="0"/>
              </a:rPr>
              <a:t/>
            </a:r>
            <a:br>
              <a:rPr lang="pt-BR" sz="3200" dirty="0" smtClean="0">
                <a:latin typeface="Tahoma" pitchFamily="34" charset="0"/>
              </a:rPr>
            </a:br>
            <a:r>
              <a:rPr lang="pt-BR" sz="3200" b="1" dirty="0" smtClean="0">
                <a:latin typeface="Tahoma" pitchFamily="34" charset="0"/>
              </a:rPr>
              <a:t/>
            </a:r>
            <a:br>
              <a:rPr lang="pt-BR" sz="3200" b="1" dirty="0" smtClean="0">
                <a:latin typeface="Tahoma" pitchFamily="34" charset="0"/>
              </a:rPr>
            </a:br>
            <a:r>
              <a:rPr lang="pt-BR" sz="3200" b="1" dirty="0" smtClean="0">
                <a:latin typeface="Tahoma" pitchFamily="34" charset="0"/>
              </a:rPr>
              <a:t>FERNANDO </a:t>
            </a:r>
            <a:r>
              <a:rPr lang="pt-BR" sz="3200" b="1" dirty="0">
                <a:latin typeface="Tahoma" pitchFamily="34" charset="0"/>
              </a:rPr>
              <a:t>ABREU COSTA JÚNIOR </a:t>
            </a:r>
            <a:br>
              <a:rPr lang="pt-BR" sz="3200" b="1" dirty="0">
                <a:latin typeface="Tahoma" pitchFamily="34" charset="0"/>
              </a:rPr>
            </a:br>
            <a:r>
              <a:rPr lang="pt-BR" sz="3200" b="1" dirty="0">
                <a:latin typeface="Tahoma" pitchFamily="34" charset="0"/>
              </a:rPr>
              <a:t/>
            </a:r>
            <a:br>
              <a:rPr lang="pt-BR" sz="3200" b="1" dirty="0">
                <a:latin typeface="Tahoma" pitchFamily="34" charset="0"/>
              </a:rPr>
            </a:br>
            <a:endParaRPr lang="pt-BR" sz="3200" b="1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Personalizada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1692</TotalTime>
  <Words>2535</Words>
  <Application>Microsoft Office PowerPoint</Application>
  <PresentationFormat>Apresentação na tela (4:3)</PresentationFormat>
  <Paragraphs>198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Aspecto</vt:lpstr>
      <vt:lpstr>PROVIMENTO CNJ 63/2017  </vt:lpstr>
      <vt:lpstr>PADRONIZAÇÃO DAS CERTIDÕES</vt:lpstr>
      <vt:lpstr>PADRONIZAÇÃO DAS CERTIDÕES</vt:lpstr>
      <vt:lpstr>PADRONIZAÇÃO DAS CERTIDÕES</vt:lpstr>
      <vt:lpstr>PADRONIZAÇÃO DAS CERTIDÕES</vt:lpstr>
      <vt:lpstr>CERTIDÕES PADRONIZADAS</vt:lpstr>
      <vt:lpstr>CERTIDÕES PADRONIZADAS</vt:lpstr>
      <vt:lpstr>CERTIDÕES PADRONIZADAS</vt:lpstr>
      <vt:lpstr>CERTIDÕES PADRONIZADAS</vt:lpstr>
      <vt:lpstr>CERTIDÕES PADRONIZADAS</vt:lpstr>
      <vt:lpstr>CERTIDÕES PADRONIZADAS:</vt:lpstr>
      <vt:lpstr>CERTIDÕES PADRONIZADAS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PATERNIDADE E MATERNIDADE SOCIOAFETIVA</vt:lpstr>
      <vt:lpstr>REPRODUÇÃO ASSISTIDA</vt:lpstr>
      <vt:lpstr>REPRODUÇÃO ASSISTIDA</vt:lpstr>
      <vt:lpstr>REPRODUÇÃO ASSISTIDA</vt:lpstr>
      <vt:lpstr>REPRODUÇÃO ASSISTIDA</vt:lpstr>
      <vt:lpstr>REPRODUÇÃO ASSISTIDA</vt:lpstr>
      <vt:lpstr> Obrigado!    FERNANDO ABREU COSTA JÚNIOR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À  IDENTIDADE</dc:title>
  <dc:creator>CARLA</dc:creator>
  <cp:lastModifiedBy>admin</cp:lastModifiedBy>
  <cp:revision>173</cp:revision>
  <dcterms:created xsi:type="dcterms:W3CDTF">2015-08-26T01:40:14Z</dcterms:created>
  <dcterms:modified xsi:type="dcterms:W3CDTF">2018-08-12T20:51:51Z</dcterms:modified>
</cp:coreProperties>
</file>